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9" r:id="rId4"/>
    <p:sldId id="261" r:id="rId5"/>
    <p:sldId id="326" r:id="rId6"/>
    <p:sldId id="265" r:id="rId7"/>
    <p:sldId id="263" r:id="rId8"/>
    <p:sldId id="264" r:id="rId9"/>
    <p:sldId id="266" r:id="rId10"/>
    <p:sldId id="268" r:id="rId11"/>
    <p:sldId id="267" r:id="rId12"/>
    <p:sldId id="327" r:id="rId13"/>
    <p:sldId id="332" r:id="rId14"/>
    <p:sldId id="333" r:id="rId15"/>
    <p:sldId id="273" r:id="rId16"/>
    <p:sldId id="272" r:id="rId17"/>
    <p:sldId id="274" r:id="rId18"/>
    <p:sldId id="334" r:id="rId19"/>
    <p:sldId id="276" r:id="rId20"/>
    <p:sldId id="275" r:id="rId21"/>
    <p:sldId id="277" r:id="rId22"/>
    <p:sldId id="335" r:id="rId23"/>
    <p:sldId id="336" r:id="rId24"/>
    <p:sldId id="337" r:id="rId25"/>
    <p:sldId id="279" r:id="rId26"/>
    <p:sldId id="278" r:id="rId27"/>
    <p:sldId id="280" r:id="rId28"/>
    <p:sldId id="346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354" r:id="rId45"/>
    <p:sldId id="355" r:id="rId46"/>
    <p:sldId id="285" r:id="rId47"/>
    <p:sldId id="283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305" r:id="rId59"/>
    <p:sldId id="306" r:id="rId60"/>
    <p:sldId id="312" r:id="rId61"/>
    <p:sldId id="309" r:id="rId62"/>
    <p:sldId id="366" r:id="rId63"/>
    <p:sldId id="367" r:id="rId64"/>
    <p:sldId id="368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77" r:id="rId74"/>
    <p:sldId id="378" r:id="rId75"/>
    <p:sldId id="322" r:id="rId76"/>
    <p:sldId id="324" r:id="rId77"/>
    <p:sldId id="325" r:id="rId78"/>
    <p:sldId id="258" r:id="rId79"/>
  </p:sldIdLst>
  <p:sldSz cx="9144000" cy="6858000" type="screen4x3"/>
  <p:notesSz cx="7315200" cy="9601200"/>
  <p:embeddedFontLst>
    <p:embeddedFont>
      <p:font typeface="Monotype Sorts" panose="05010101010101010101" pitchFamily="2" charset="2"/>
      <p:regular r:id="rId81"/>
    </p:embeddedFont>
    <p:embeddedFont>
      <p:font typeface="Impact" panose="020B0806030902050204" pitchFamily="34" charset="0"/>
      <p:regular r:id="rId82"/>
    </p:embeddedFont>
    <p:embeddedFont>
      <p:font typeface="Tahoma" panose="020B0604030504040204" pitchFamily="34" charset="0"/>
      <p:regular r:id="rId83"/>
      <p:bold r:id="rId84"/>
    </p:embeddedFont>
    <p:embeddedFont>
      <p:font typeface="Aharoni" panose="02010803020104030203" pitchFamily="2" charset="-79"/>
      <p:bold r:id="rId85"/>
    </p:embeddedFont>
    <p:embeddedFont>
      <p:font typeface="Verdana" panose="020B0604030504040204" pitchFamily="34" charset="0"/>
      <p:regular r:id="rId86"/>
      <p:bold r:id="rId87"/>
      <p:italic r:id="rId88"/>
      <p:boldItalic r:id="rId89"/>
    </p:embeddedFont>
    <p:embeddedFont>
      <p:font typeface="Franklin Gothic Heavy" panose="020B0903020102020204" pitchFamily="34" charset="0"/>
      <p:regular r:id="rId90"/>
      <p:italic r:id="rId91"/>
    </p:embeddedFont>
    <p:embeddedFont>
      <p:font typeface="Calibri" panose="020F0502020204030204" pitchFamily="34" charset="0"/>
      <p:regular r:id="rId92"/>
      <p:bold r:id="rId93"/>
      <p:italic r:id="rId94"/>
      <p:boldItalic r:id="rId9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DDDDD"/>
    <a:srgbClr val="0000FF"/>
    <a:srgbClr val="CCCC00"/>
    <a:srgbClr val="D0343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747" autoAdjust="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80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openxmlformats.org/officeDocument/2006/relationships/font" Target="fonts/font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10.fntdata"/><Relationship Id="rId95" Type="http://schemas.openxmlformats.org/officeDocument/2006/relationships/font" Target="fonts/font15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font" Target="fonts/font11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94" Type="http://schemas.openxmlformats.org/officeDocument/2006/relationships/font" Target="fonts/font14.fntdata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7.fntdata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3.fntdata"/><Relationship Id="rId98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1.jpeg"/><Relationship Id="rId1" Type="http://schemas.openxmlformats.org/officeDocument/2006/relationships/image" Target="../media/image71.png"/><Relationship Id="rId6" Type="http://schemas.openxmlformats.org/officeDocument/2006/relationships/image" Target="../media/image9.jpeg"/><Relationship Id="rId5" Type="http://schemas.openxmlformats.org/officeDocument/2006/relationships/image" Target="../media/image73.jpeg"/><Relationship Id="rId4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3.jpeg"/><Relationship Id="rId1" Type="http://schemas.openxmlformats.org/officeDocument/2006/relationships/image" Target="../media/image71.png"/><Relationship Id="rId5" Type="http://schemas.openxmlformats.org/officeDocument/2006/relationships/image" Target="../media/image72.jpe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#1" loCatId="list" qsTypeId="urn:microsoft.com/office/officeart/2005/8/quickstyle/simple4" qsCatId="simple" csTypeId="urn:microsoft.com/office/officeart/2005/8/colors/colorful2" csCatId="colorful" phldr="1"/>
      <dgm:spPr/>
    </dgm:pt>
    <dgm:pt modelId="{476E4177-EF8D-419E-AB8A-93E66CC82482}">
      <dgm:prSet phldrT="[Text]" custT="1"/>
      <dgm:spPr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</dgm:spPr>
      <dgm:t>
        <a:bodyPr lIns="73152" tIns="182880" rIns="73152"/>
        <a:lstStyle/>
        <a:p>
          <a:pPr algn="ctr"/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Introducing and Launching SAS </a:t>
          </a:r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Enterprise Guide (EG)</a:t>
          </a:r>
          <a:endParaRPr lang="en-US" sz="2000" b="1" dirty="0">
            <a:latin typeface="Calibri" pitchFamily="34" charset="0"/>
            <a:ea typeface="Verdana" pitchFamily="34" charset="0"/>
            <a:cs typeface="Verdana" pitchFamily="34" charset="0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en-US"/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en-US"/>
        </a:p>
      </dgm:t>
    </dgm:pt>
    <dgm:pt modelId="{5DD0A7D4-5781-4819-AF33-C5CE25A2D297}">
      <dgm:prSet phldrT="[Text]" custT="1"/>
      <dgm:spPr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</dgm:spPr>
      <dgm:t>
        <a:bodyPr lIns="0" tIns="182880" rIns="0"/>
        <a:lstStyle/>
        <a:p>
          <a:pPr algn="ctr"/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Accessing Multi-platform Data Sources</a:t>
          </a:r>
          <a:endParaRPr lang="en-US" sz="2000" b="1" dirty="0">
            <a:latin typeface="Calibri" pitchFamily="34" charset="0"/>
            <a:ea typeface="Verdana" pitchFamily="34" charset="0"/>
            <a:cs typeface="Verdana" pitchFamily="34" charset="0"/>
          </a:endParaRPr>
        </a:p>
      </dgm:t>
    </dgm:pt>
    <dgm:pt modelId="{05B7C26E-C389-4346-849B-05526EF2C457}" type="parTrans" cxnId="{7417CC53-98FE-43F4-BF56-8508FB7DA803}">
      <dgm:prSet/>
      <dgm:spPr/>
      <dgm:t>
        <a:bodyPr/>
        <a:lstStyle/>
        <a:p>
          <a:endParaRPr lang="en-US"/>
        </a:p>
      </dgm:t>
    </dgm:pt>
    <dgm:pt modelId="{FD53903F-8A86-4D24-917A-36748269F973}" type="sibTrans" cxnId="{7417CC53-98FE-43F4-BF56-8508FB7DA803}">
      <dgm:prSet/>
      <dgm:spPr/>
      <dgm:t>
        <a:bodyPr/>
        <a:lstStyle/>
        <a:p>
          <a:endParaRPr lang="en-US"/>
        </a:p>
      </dgm:t>
    </dgm:pt>
    <dgm:pt modelId="{77AF15ED-F058-4A0B-B979-9880C6062DF0}">
      <dgm:prSet phldrT="[Text]" custT="1"/>
      <dgm:spPr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</dgm:spPr>
      <dgm:t>
        <a:bodyPr lIns="0" tIns="182880" rIns="0"/>
        <a:lstStyle/>
        <a:p>
          <a:pPr algn="ctr"/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Summarizing Statistics / Data</a:t>
          </a:r>
          <a:endParaRPr lang="en-US" sz="2000" b="1" dirty="0">
            <a:latin typeface="Calibri" pitchFamily="34" charset="0"/>
            <a:ea typeface="Verdana" pitchFamily="34" charset="0"/>
            <a:cs typeface="Verdana" pitchFamily="34" charset="0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en-US"/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en-US"/>
        </a:p>
      </dgm:t>
    </dgm:pt>
    <dgm:pt modelId="{5DF8D196-4D3D-4940-9F32-682169997D7A}">
      <dgm:prSet phldrT="[Text]" custT="1"/>
      <dgm:spPr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</dgm:spPr>
      <dgm:t>
        <a:bodyPr lIns="0" tIns="182880" rIns="0"/>
        <a:lstStyle/>
        <a:p>
          <a:pPr algn="ctr"/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Manipulating Data</a:t>
          </a:r>
          <a:endParaRPr lang="en-US" sz="2000" b="1" dirty="0">
            <a:latin typeface="Calibri" pitchFamily="34" charset="0"/>
            <a:ea typeface="Verdana" pitchFamily="34" charset="0"/>
            <a:cs typeface="Verdana" pitchFamily="34" charset="0"/>
          </a:endParaRPr>
        </a:p>
      </dgm:t>
    </dgm:pt>
    <dgm:pt modelId="{51CE1848-AB2A-4E28-8CF5-8442E546E0C5}" type="parTrans" cxnId="{B9B85342-AC50-4E97-8E9E-2FD870B1E881}">
      <dgm:prSet/>
      <dgm:spPr/>
      <dgm:t>
        <a:bodyPr/>
        <a:lstStyle/>
        <a:p>
          <a:endParaRPr lang="en-US"/>
        </a:p>
      </dgm:t>
    </dgm:pt>
    <dgm:pt modelId="{90C1E242-23BD-452C-B222-DCFA2D4DAE3B}" type="sibTrans" cxnId="{B9B85342-AC50-4E97-8E9E-2FD870B1E881}">
      <dgm:prSet/>
      <dgm:spPr/>
      <dgm:t>
        <a:bodyPr/>
        <a:lstStyle/>
        <a:p>
          <a:endParaRPr lang="en-US"/>
        </a:p>
      </dgm:t>
    </dgm:pt>
    <dgm:pt modelId="{C20F2834-7A4B-463C-ABDE-12FFE93933A3}">
      <dgm:prSet phldrT="[Text]" custT="1"/>
      <dgm:spPr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</dgm:spPr>
      <dgm:t>
        <a:bodyPr lIns="0" tIns="182880" rIns="0"/>
        <a:lstStyle/>
        <a:p>
          <a:pPr algn="ctr"/>
          <a:r>
            <a:rPr lang="en-US" sz="2000" b="1" dirty="0" smtClean="0">
              <a:latin typeface="Calibri" pitchFamily="34" charset="0"/>
              <a:ea typeface="Verdana" pitchFamily="34" charset="0"/>
              <a:cs typeface="Verdana" pitchFamily="34" charset="0"/>
            </a:rPr>
            <a:t>Managing Projects and Flowcharts</a:t>
          </a:r>
          <a:endParaRPr lang="en-US" sz="2000" b="1" dirty="0">
            <a:latin typeface="Calibri" pitchFamily="34" charset="0"/>
            <a:ea typeface="Verdana" pitchFamily="34" charset="0"/>
            <a:cs typeface="Verdana" pitchFamily="34" charset="0"/>
          </a:endParaRPr>
        </a:p>
      </dgm:t>
    </dgm:pt>
    <dgm:pt modelId="{BCFE97E8-F389-4CB9-AF67-54F99688D24C}" type="parTrans" cxnId="{4C839C11-576D-4F8B-A506-F28B1DFFF881}">
      <dgm:prSet/>
      <dgm:spPr/>
      <dgm:t>
        <a:bodyPr/>
        <a:lstStyle/>
        <a:p>
          <a:endParaRPr lang="en-US"/>
        </a:p>
      </dgm:t>
    </dgm:pt>
    <dgm:pt modelId="{CAE5F0D1-5C6A-4BF8-ACC0-DB67084C99C7}" type="sibTrans" cxnId="{4C839C11-576D-4F8B-A506-F28B1DFFF881}">
      <dgm:prSet/>
      <dgm:spPr/>
      <dgm:t>
        <a:bodyPr/>
        <a:lstStyle/>
        <a:p>
          <a:endParaRPr lang="en-US"/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</dgm:pt>
    <dgm:pt modelId="{ACBF4AF3-FAB8-444C-81AB-52C89640E279}" type="pres">
      <dgm:prSet presAssocID="{AA690160-D328-4B69-A035-90D3C82FA0A6}" presName="bkgdShp" presStyleLbl="alignAccFollowNode1" presStyleIdx="0" presStyleCnt="1" custLinFactNeighborX="-719" custLinFactNeighborY="1468"/>
      <dgm:spPr>
        <a:solidFill>
          <a:srgbClr val="C00000">
            <a:alpha val="90000"/>
          </a:srgbClr>
        </a:solidFill>
      </dgm:spPr>
    </dgm:pt>
    <dgm:pt modelId="{78248EF9-FFBB-4EB0-94C4-16A1D0A1A170}" type="pres">
      <dgm:prSet presAssocID="{AA690160-D328-4B69-A035-90D3C82FA0A6}" presName="linComp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0" presStyleCnt="5" custScaleX="134382" custLinFactNeighborX="-75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B4276-DB06-4C66-80FF-919CDE10A5FE}" type="pres">
      <dgm:prSet presAssocID="{476E4177-EF8D-419E-AB8A-93E66CC82482}" presName="invisiNode" presStyleLbl="node1" presStyleIdx="0" presStyleCnt="5"/>
      <dgm:spPr/>
    </dgm:pt>
    <dgm:pt modelId="{C43EB61A-2E04-409F-8F87-79F190ED3CE0}" type="pres">
      <dgm:prSet presAssocID="{476E4177-EF8D-419E-AB8A-93E66CC82482}" presName="imagNode" presStyleLbl="fgImgPlace1" presStyleIdx="0" presStyleCnt="5"/>
      <dgm:spPr>
        <a:blipFill dpi="0" rotWithShape="0">
          <a:blip xmlns:r="http://schemas.openxmlformats.org/officeDocument/2006/relationships" r:embed="rId1"/>
          <a:srcRect/>
          <a:tile tx="0" ty="0" sx="40000" sy="40000" flip="none" algn="ctr"/>
        </a:blipFill>
      </dgm:spPr>
    </dgm:pt>
    <dgm:pt modelId="{3DB5F289-A8C3-40D5-8393-8636D9BFFD29}" type="pres">
      <dgm:prSet presAssocID="{A91F7A1B-DD1E-4B26-839C-2A5EF0A403A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C509E44-86D3-42D8-94FF-9B9788BAB857}" type="pres">
      <dgm:prSet presAssocID="{5DD0A7D4-5781-4819-AF33-C5CE25A2D297}" presName="compNode" presStyleCnt="0"/>
      <dgm:spPr/>
    </dgm:pt>
    <dgm:pt modelId="{E4B0666F-2CF1-4C21-A251-46E6EBFF7C1D}" type="pres">
      <dgm:prSet presAssocID="{5DD0A7D4-5781-4819-AF33-C5CE25A2D297}" presName="node" presStyleLbl="node1" presStyleIdx="1" presStyleCnt="5" custScaleX="135291" custLinFactNeighborX="-23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A0B92-8C45-4EAA-A200-A78384D846A7}" type="pres">
      <dgm:prSet presAssocID="{5DD0A7D4-5781-4819-AF33-C5CE25A2D297}" presName="invisiNode" presStyleLbl="node1" presStyleIdx="1" presStyleCnt="5"/>
      <dgm:spPr/>
    </dgm:pt>
    <dgm:pt modelId="{BF646D7A-C7D0-4489-A68F-61F32B7DB0C6}" type="pres">
      <dgm:prSet presAssocID="{5DD0A7D4-5781-4819-AF33-C5CE25A2D297}" presName="imagNode" presStyleLbl="fgImgPlace1" presStyleIdx="1" presStyleCnt="5"/>
      <dgm:spPr>
        <a:blipFill dpi="0" rotWithShape="0">
          <a:blip xmlns:r="http://schemas.openxmlformats.org/officeDocument/2006/relationships" r:embed="rId2"/>
          <a:srcRect/>
          <a:tile tx="0" ty="0" sx="30000" sy="30000" flip="none" algn="ctr"/>
        </a:blipFill>
      </dgm:spPr>
    </dgm:pt>
    <dgm:pt modelId="{CAAEED2F-AC44-4514-84C2-160FDC42F579}" type="pres">
      <dgm:prSet presAssocID="{FD53903F-8A86-4D24-917A-36748269F97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5" custScaleX="134713" custLinFactNeighborX="2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6B65F-B8AB-44AD-8F33-AF566667E781}" type="pres">
      <dgm:prSet presAssocID="{77AF15ED-F058-4A0B-B979-9880C6062DF0}" presName="invisiNode" presStyleLbl="node1" presStyleIdx="2" presStyleCnt="5"/>
      <dgm:spPr/>
    </dgm:pt>
    <dgm:pt modelId="{41BC1ABA-1F87-4B1E-94EC-41724CD12655}" type="pres">
      <dgm:prSet presAssocID="{77AF15ED-F058-4A0B-B979-9880C6062DF0}" presName="imagNode" presStyleLbl="fgImgPlace1" presStyleIdx="2" presStyleCnt="5"/>
      <dgm:spPr>
        <a:blipFill dpi="0" rotWithShape="0">
          <a:blip xmlns:r="http://schemas.openxmlformats.org/officeDocument/2006/relationships" r:embed="rId3"/>
          <a:srcRect/>
          <a:tile tx="222250" ty="-762000" sx="40000" sy="40000" flip="none" algn="ctr"/>
        </a:blipFill>
      </dgm:spPr>
    </dgm:pt>
    <dgm:pt modelId="{A9D6457D-CBBF-4A28-8C38-C3F75EA43CF1}" type="pres">
      <dgm:prSet presAssocID="{E3B236AA-E864-46E4-BC91-F2D73633FEA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DFA4098-C274-4C84-9513-F0698696D98A}" type="pres">
      <dgm:prSet presAssocID="{5DF8D196-4D3D-4940-9F32-682169997D7A}" presName="compNode" presStyleCnt="0"/>
      <dgm:spPr/>
    </dgm:pt>
    <dgm:pt modelId="{87B5BDBA-3C7A-41F1-8C33-F13937A84B36}" type="pres">
      <dgm:prSet presAssocID="{5DF8D196-4D3D-4940-9F32-682169997D7A}" presName="node" presStyleLbl="node1" presStyleIdx="3" presStyleCnt="5" custScaleX="128895" custLinFactNeighborX="103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528D1-DD5F-4687-9BFE-878C43D23D5D}" type="pres">
      <dgm:prSet presAssocID="{5DF8D196-4D3D-4940-9F32-682169997D7A}" presName="invisiNode" presStyleLbl="node1" presStyleIdx="3" presStyleCnt="5"/>
      <dgm:spPr/>
    </dgm:pt>
    <dgm:pt modelId="{D88C7409-AB93-4FE3-A61D-F51EE8A4B008}" type="pres">
      <dgm:prSet presAssocID="{5DF8D196-4D3D-4940-9F32-682169997D7A}" presName="imagNode" presStyleLbl="fgImgPlace1" presStyleIdx="3" presStyleCnt="5"/>
      <dgm:spPr>
        <a:blipFill dpi="0" rotWithShape="0">
          <a:blip xmlns:r="http://schemas.openxmlformats.org/officeDocument/2006/relationships" r:embed="rId4"/>
          <a:srcRect/>
          <a:tile tx="0" ty="0" sx="60000" sy="60000" flip="none" algn="ctr"/>
        </a:blipFill>
      </dgm:spPr>
    </dgm:pt>
    <dgm:pt modelId="{CA6E58D0-F06D-4082-9183-0F2955E6C631}" type="pres">
      <dgm:prSet presAssocID="{90C1E242-23BD-452C-B222-DCFA2D4DAE3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AC8F713-1879-4B70-BB31-C5C195E24471}" type="pres">
      <dgm:prSet presAssocID="{C20F2834-7A4B-463C-ABDE-12FFE93933A3}" presName="compNode" presStyleCnt="0"/>
      <dgm:spPr/>
    </dgm:pt>
    <dgm:pt modelId="{9B706799-997B-4F74-B652-58B58A51EA58}" type="pres">
      <dgm:prSet presAssocID="{C20F2834-7A4B-463C-ABDE-12FFE93933A3}" presName="node" presStyleLbl="node1" presStyleIdx="4" presStyleCnt="5" custScaleX="143319" custLinFactNeighborX="146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8C36F4-A127-4733-8CAC-70994BB842F2}" type="pres">
      <dgm:prSet presAssocID="{C20F2834-7A4B-463C-ABDE-12FFE93933A3}" presName="invisiNode" presStyleLbl="node1" presStyleIdx="4" presStyleCnt="5"/>
      <dgm:spPr/>
    </dgm:pt>
    <dgm:pt modelId="{B68F94D2-D73D-420A-802B-DFDC9BE4ED4C}" type="pres">
      <dgm:prSet presAssocID="{C20F2834-7A4B-463C-ABDE-12FFE93933A3}" presName="imagNode" presStyleLbl="fgImgPlace1" presStyleIdx="4" presStyleCnt="5"/>
      <dgm:spPr>
        <a:blipFill dpi="0" rotWithShape="0">
          <a:blip xmlns:r="http://schemas.openxmlformats.org/officeDocument/2006/relationships" r:embed="rId5"/>
          <a:srcRect/>
          <a:tile tx="889000" ty="0" sx="90000" sy="90000" flip="none" algn="r"/>
        </a:blipFill>
      </dgm:spPr>
    </dgm:pt>
  </dgm:ptLst>
  <dgm:cxnLst>
    <dgm:cxn modelId="{DF1BDB32-4033-4B7D-BA52-BD58760FC0ED}" type="presOf" srcId="{AA690160-D328-4B69-A035-90D3C82FA0A6}" destId="{9E4DC8AD-1AC7-4E53-B32C-25202AFDB195}" srcOrd="0" destOrd="0" presId="urn:microsoft.com/office/officeart/2005/8/layout/pList2#1"/>
    <dgm:cxn modelId="{7417CC53-98FE-43F4-BF56-8508FB7DA803}" srcId="{AA690160-D328-4B69-A035-90D3C82FA0A6}" destId="{5DD0A7D4-5781-4819-AF33-C5CE25A2D297}" srcOrd="1" destOrd="0" parTransId="{05B7C26E-C389-4346-849B-05526EF2C457}" sibTransId="{FD53903F-8A86-4D24-917A-36748269F973}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4C839C11-576D-4F8B-A506-F28B1DFFF881}" srcId="{AA690160-D328-4B69-A035-90D3C82FA0A6}" destId="{C20F2834-7A4B-463C-ABDE-12FFE93933A3}" srcOrd="4" destOrd="0" parTransId="{BCFE97E8-F389-4CB9-AF67-54F99688D24C}" sibTransId="{CAE5F0D1-5C6A-4BF8-ACC0-DB67084C99C7}"/>
    <dgm:cxn modelId="{7DA019A0-3B08-4747-BB63-08177A964E5C}" type="presOf" srcId="{E3B236AA-E864-46E4-BC91-F2D73633FEA4}" destId="{A9D6457D-CBBF-4A28-8C38-C3F75EA43CF1}" srcOrd="0" destOrd="0" presId="urn:microsoft.com/office/officeart/2005/8/layout/pList2#1"/>
    <dgm:cxn modelId="{718555D0-CA6C-407D-BDB1-35ABEA3B641A}" type="presOf" srcId="{FD53903F-8A86-4D24-917A-36748269F973}" destId="{CAAEED2F-AC44-4514-84C2-160FDC42F579}" srcOrd="0" destOrd="0" presId="urn:microsoft.com/office/officeart/2005/8/layout/pList2#1"/>
    <dgm:cxn modelId="{B8443F5B-023C-4DA6-91F0-75EA3EA945E3}" type="presOf" srcId="{476E4177-EF8D-419E-AB8A-93E66CC82482}" destId="{2572025E-E8B8-4F94-94D0-DC22D7F762FB}" srcOrd="0" destOrd="0" presId="urn:microsoft.com/office/officeart/2005/8/layout/pList2#1"/>
    <dgm:cxn modelId="{B9B85342-AC50-4E97-8E9E-2FD870B1E881}" srcId="{AA690160-D328-4B69-A035-90D3C82FA0A6}" destId="{5DF8D196-4D3D-4940-9F32-682169997D7A}" srcOrd="3" destOrd="0" parTransId="{51CE1848-AB2A-4E28-8CF5-8442E546E0C5}" sibTransId="{90C1E242-23BD-452C-B222-DCFA2D4DAE3B}"/>
    <dgm:cxn modelId="{75889971-9549-4692-A4D0-3DCE7C7BF30E}" type="presOf" srcId="{77AF15ED-F058-4A0B-B979-9880C6062DF0}" destId="{5284ED54-4761-44DA-8086-D5FD397A1C95}" srcOrd="0" destOrd="0" presId="urn:microsoft.com/office/officeart/2005/8/layout/pList2#1"/>
    <dgm:cxn modelId="{1FCDA85A-59D7-478A-BF83-390086737726}" type="presOf" srcId="{C20F2834-7A4B-463C-ABDE-12FFE93933A3}" destId="{9B706799-997B-4F74-B652-58B58A51EA58}" srcOrd="0" destOrd="0" presId="urn:microsoft.com/office/officeart/2005/8/layout/pList2#1"/>
    <dgm:cxn modelId="{9A40B199-C1E6-4AA6-9486-07915ED7CAE7}" srcId="{AA690160-D328-4B69-A035-90D3C82FA0A6}" destId="{476E4177-EF8D-419E-AB8A-93E66CC82482}" srcOrd="0" destOrd="0" parTransId="{50A25A56-CEA1-40EB-822C-18475EA4B47A}" sibTransId="{A91F7A1B-DD1E-4B26-839C-2A5EF0A403AD}"/>
    <dgm:cxn modelId="{E012717C-DF59-40C0-8CE9-82AFA5394C30}" type="presOf" srcId="{5DD0A7D4-5781-4819-AF33-C5CE25A2D297}" destId="{E4B0666F-2CF1-4C21-A251-46E6EBFF7C1D}" srcOrd="0" destOrd="0" presId="urn:microsoft.com/office/officeart/2005/8/layout/pList2#1"/>
    <dgm:cxn modelId="{D4A977D2-5451-43C3-9CC4-38E72A9DAD0A}" type="presOf" srcId="{A91F7A1B-DD1E-4B26-839C-2A5EF0A403AD}" destId="{3DB5F289-A8C3-40D5-8393-8636D9BFFD29}" srcOrd="0" destOrd="0" presId="urn:microsoft.com/office/officeart/2005/8/layout/pList2#1"/>
    <dgm:cxn modelId="{8801B332-D41D-47A0-AF9A-1EFC27EBAE21}" type="presOf" srcId="{5DF8D196-4D3D-4940-9F32-682169997D7A}" destId="{87B5BDBA-3C7A-41F1-8C33-F13937A84B36}" srcOrd="0" destOrd="0" presId="urn:microsoft.com/office/officeart/2005/8/layout/pList2#1"/>
    <dgm:cxn modelId="{60515E73-8251-4A15-9EE8-6A25A1772C37}" type="presOf" srcId="{90C1E242-23BD-452C-B222-DCFA2D4DAE3B}" destId="{CA6E58D0-F06D-4082-9183-0F2955E6C631}" srcOrd="0" destOrd="0" presId="urn:microsoft.com/office/officeart/2005/8/layout/pList2#1"/>
    <dgm:cxn modelId="{C7133825-CC54-4C3F-AD7D-52B2AB9DACBD}" type="presParOf" srcId="{9E4DC8AD-1AC7-4E53-B32C-25202AFDB195}" destId="{ACBF4AF3-FAB8-444C-81AB-52C89640E279}" srcOrd="0" destOrd="0" presId="urn:microsoft.com/office/officeart/2005/8/layout/pList2#1"/>
    <dgm:cxn modelId="{B099E933-0144-4FD0-AEA4-59AF61011E0D}" type="presParOf" srcId="{9E4DC8AD-1AC7-4E53-B32C-25202AFDB195}" destId="{78248EF9-FFBB-4EB0-94C4-16A1D0A1A170}" srcOrd="1" destOrd="0" presId="urn:microsoft.com/office/officeart/2005/8/layout/pList2#1"/>
    <dgm:cxn modelId="{6AEE39DC-72A1-4C5A-8588-8365065E11A8}" type="presParOf" srcId="{78248EF9-FFBB-4EB0-94C4-16A1D0A1A170}" destId="{CC8831C0-DF59-484B-83B2-A708366B3EB6}" srcOrd="0" destOrd="0" presId="urn:microsoft.com/office/officeart/2005/8/layout/pList2#1"/>
    <dgm:cxn modelId="{86CDEEC7-16A8-4134-8704-420F3134D578}" type="presParOf" srcId="{CC8831C0-DF59-484B-83B2-A708366B3EB6}" destId="{2572025E-E8B8-4F94-94D0-DC22D7F762FB}" srcOrd="0" destOrd="0" presId="urn:microsoft.com/office/officeart/2005/8/layout/pList2#1"/>
    <dgm:cxn modelId="{F732A5C1-2AB0-484C-99B2-08209273BAE2}" type="presParOf" srcId="{CC8831C0-DF59-484B-83B2-A708366B3EB6}" destId="{2E2B4276-DB06-4C66-80FF-919CDE10A5FE}" srcOrd="1" destOrd="0" presId="urn:microsoft.com/office/officeart/2005/8/layout/pList2#1"/>
    <dgm:cxn modelId="{9A446535-8681-4DD0-9B32-3E05EB30AFAD}" type="presParOf" srcId="{CC8831C0-DF59-484B-83B2-A708366B3EB6}" destId="{C43EB61A-2E04-409F-8F87-79F190ED3CE0}" srcOrd="2" destOrd="0" presId="urn:microsoft.com/office/officeart/2005/8/layout/pList2#1"/>
    <dgm:cxn modelId="{E3B47BB1-7E05-4414-BC8C-C669BAA90B52}" type="presParOf" srcId="{78248EF9-FFBB-4EB0-94C4-16A1D0A1A170}" destId="{3DB5F289-A8C3-40D5-8393-8636D9BFFD29}" srcOrd="1" destOrd="0" presId="urn:microsoft.com/office/officeart/2005/8/layout/pList2#1"/>
    <dgm:cxn modelId="{33320239-C172-4500-88CE-064F68BABF59}" type="presParOf" srcId="{78248EF9-FFBB-4EB0-94C4-16A1D0A1A170}" destId="{0C509E44-86D3-42D8-94FF-9B9788BAB857}" srcOrd="2" destOrd="0" presId="urn:microsoft.com/office/officeart/2005/8/layout/pList2#1"/>
    <dgm:cxn modelId="{4F749DA9-AB13-4680-8A19-1535C8D6A157}" type="presParOf" srcId="{0C509E44-86D3-42D8-94FF-9B9788BAB857}" destId="{E4B0666F-2CF1-4C21-A251-46E6EBFF7C1D}" srcOrd="0" destOrd="0" presId="urn:microsoft.com/office/officeart/2005/8/layout/pList2#1"/>
    <dgm:cxn modelId="{3F0B2805-19AA-4E1D-83BA-E451DFF997DF}" type="presParOf" srcId="{0C509E44-86D3-42D8-94FF-9B9788BAB857}" destId="{BBFA0B92-8C45-4EAA-A200-A78384D846A7}" srcOrd="1" destOrd="0" presId="urn:microsoft.com/office/officeart/2005/8/layout/pList2#1"/>
    <dgm:cxn modelId="{7467CE84-899D-4505-A619-D8EBC34692CE}" type="presParOf" srcId="{0C509E44-86D3-42D8-94FF-9B9788BAB857}" destId="{BF646D7A-C7D0-4489-A68F-61F32B7DB0C6}" srcOrd="2" destOrd="0" presId="urn:microsoft.com/office/officeart/2005/8/layout/pList2#1"/>
    <dgm:cxn modelId="{A3802A9E-B5D2-467F-81B1-0045913464E6}" type="presParOf" srcId="{78248EF9-FFBB-4EB0-94C4-16A1D0A1A170}" destId="{CAAEED2F-AC44-4514-84C2-160FDC42F579}" srcOrd="3" destOrd="0" presId="urn:microsoft.com/office/officeart/2005/8/layout/pList2#1"/>
    <dgm:cxn modelId="{0301AC76-7ED8-4F46-8420-5C2B26A13E4D}" type="presParOf" srcId="{78248EF9-FFBB-4EB0-94C4-16A1D0A1A170}" destId="{3617A269-0CD9-4948-9932-FA1AD12DE27E}" srcOrd="4" destOrd="0" presId="urn:microsoft.com/office/officeart/2005/8/layout/pList2#1"/>
    <dgm:cxn modelId="{F98AB1E8-D588-4D59-BC15-A490676058EF}" type="presParOf" srcId="{3617A269-0CD9-4948-9932-FA1AD12DE27E}" destId="{5284ED54-4761-44DA-8086-D5FD397A1C95}" srcOrd="0" destOrd="0" presId="urn:microsoft.com/office/officeart/2005/8/layout/pList2#1"/>
    <dgm:cxn modelId="{83590020-733C-4055-89A8-0AC2C44ECD4C}" type="presParOf" srcId="{3617A269-0CD9-4948-9932-FA1AD12DE27E}" destId="{9666B65F-B8AB-44AD-8F33-AF566667E781}" srcOrd="1" destOrd="0" presId="urn:microsoft.com/office/officeart/2005/8/layout/pList2#1"/>
    <dgm:cxn modelId="{DD14D56D-D839-4FB8-90AE-7992971E62CD}" type="presParOf" srcId="{3617A269-0CD9-4948-9932-FA1AD12DE27E}" destId="{41BC1ABA-1F87-4B1E-94EC-41724CD12655}" srcOrd="2" destOrd="0" presId="urn:microsoft.com/office/officeart/2005/8/layout/pList2#1"/>
    <dgm:cxn modelId="{C83E19F1-9FDB-4646-86F6-3881DDA7A43B}" type="presParOf" srcId="{78248EF9-FFBB-4EB0-94C4-16A1D0A1A170}" destId="{A9D6457D-CBBF-4A28-8C38-C3F75EA43CF1}" srcOrd="5" destOrd="0" presId="urn:microsoft.com/office/officeart/2005/8/layout/pList2#1"/>
    <dgm:cxn modelId="{AE7BB106-1569-4534-A069-0D12E75005A9}" type="presParOf" srcId="{78248EF9-FFBB-4EB0-94C4-16A1D0A1A170}" destId="{CDFA4098-C274-4C84-9513-F0698696D98A}" srcOrd="6" destOrd="0" presId="urn:microsoft.com/office/officeart/2005/8/layout/pList2#1"/>
    <dgm:cxn modelId="{D3A2D8E6-6945-4ED2-81DD-E1DE809D940F}" type="presParOf" srcId="{CDFA4098-C274-4C84-9513-F0698696D98A}" destId="{87B5BDBA-3C7A-41F1-8C33-F13937A84B36}" srcOrd="0" destOrd="0" presId="urn:microsoft.com/office/officeart/2005/8/layout/pList2#1"/>
    <dgm:cxn modelId="{22BF9D37-5D85-487F-BD05-EB488652592A}" type="presParOf" srcId="{CDFA4098-C274-4C84-9513-F0698696D98A}" destId="{928528D1-DD5F-4687-9BFE-878C43D23D5D}" srcOrd="1" destOrd="0" presId="urn:microsoft.com/office/officeart/2005/8/layout/pList2#1"/>
    <dgm:cxn modelId="{0D3DD35A-42C4-4E00-98CF-03E9E8F02DDF}" type="presParOf" srcId="{CDFA4098-C274-4C84-9513-F0698696D98A}" destId="{D88C7409-AB93-4FE3-A61D-F51EE8A4B008}" srcOrd="2" destOrd="0" presId="urn:microsoft.com/office/officeart/2005/8/layout/pList2#1"/>
    <dgm:cxn modelId="{692C6A18-8ED1-4889-98D4-6B5E642082D3}" type="presParOf" srcId="{78248EF9-FFBB-4EB0-94C4-16A1D0A1A170}" destId="{CA6E58D0-F06D-4082-9183-0F2955E6C631}" srcOrd="7" destOrd="0" presId="urn:microsoft.com/office/officeart/2005/8/layout/pList2#1"/>
    <dgm:cxn modelId="{7589DDAE-50F4-45FE-8F91-C296D4D3B1F1}" type="presParOf" srcId="{78248EF9-FFBB-4EB0-94C4-16A1D0A1A170}" destId="{8AC8F713-1879-4B70-BB31-C5C195E24471}" srcOrd="8" destOrd="0" presId="urn:microsoft.com/office/officeart/2005/8/layout/pList2#1"/>
    <dgm:cxn modelId="{E7C71BFD-A715-44A2-A485-7F1249ED45E9}" type="presParOf" srcId="{8AC8F713-1879-4B70-BB31-C5C195E24471}" destId="{9B706799-997B-4F74-B652-58B58A51EA58}" srcOrd="0" destOrd="0" presId="urn:microsoft.com/office/officeart/2005/8/layout/pList2#1"/>
    <dgm:cxn modelId="{E134AFFF-E440-439D-97F4-D8CEE7B77B14}" type="presParOf" srcId="{8AC8F713-1879-4B70-BB31-C5C195E24471}" destId="{AF8C36F4-A127-4733-8CAC-70994BB842F2}" srcOrd="1" destOrd="0" presId="urn:microsoft.com/office/officeart/2005/8/layout/pList2#1"/>
    <dgm:cxn modelId="{7AE504BE-0E84-45B7-96BB-C371AE4DF246}" type="presParOf" srcId="{8AC8F713-1879-4B70-BB31-C5C195E24471}" destId="{B68F94D2-D73D-420A-802B-DFDC9BE4ED4C}" srcOrd="2" destOrd="0" presId="urn:microsoft.com/office/officeart/2005/8/layout/pList2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BCE6ED-124B-49DC-B48E-FF5289EBD68B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427F71D-B21E-493F-B663-6C727637642C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 tIns="0" bIns="365760"/>
        <a:lstStyle/>
        <a:p>
          <a:r>
            <a:rPr lang="en-US" sz="2000" b="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Using SAS Enterprise Guide</a:t>
          </a:r>
          <a:endParaRPr lang="en-US" sz="2000" b="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gm:t>
    </dgm:pt>
    <dgm:pt modelId="{18039969-4A01-4DDB-B101-1AA13E986503}" type="parTrans" cxnId="{784E0383-1D5A-4CB2-911F-0FCC41E76D79}">
      <dgm:prSet/>
      <dgm:spPr/>
      <dgm:t>
        <a:bodyPr/>
        <a:lstStyle/>
        <a:p>
          <a:endParaRPr lang="en-US"/>
        </a:p>
      </dgm:t>
    </dgm:pt>
    <dgm:pt modelId="{3048E8D8-1EA9-4BCF-9159-8CC68DB770C2}" type="sibTrans" cxnId="{784E0383-1D5A-4CB2-911F-0FCC41E76D79}">
      <dgm:prSet/>
      <dgm:spPr/>
      <dgm:t>
        <a:bodyPr/>
        <a:lstStyle/>
        <a:p>
          <a:endParaRPr lang="en-US"/>
        </a:p>
      </dgm:t>
    </dgm:pt>
    <dgm:pt modelId="{E99E59B5-E9AD-475A-94F3-C01C78EBEE47}">
      <dgm:prSet phldrT="[Text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 lIns="0" rIns="0" anchor="ctr" anchorCtr="1"/>
        <a:lstStyle/>
        <a:p>
          <a:r>
            <a:rPr lang="en-US" sz="2000" b="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Manipulating Data</a:t>
          </a:r>
          <a:endParaRPr lang="en-US" sz="2000" b="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gm:t>
    </dgm:pt>
    <dgm:pt modelId="{5C65C05B-F606-43A8-8CA0-83E70B079873}" type="parTrans" cxnId="{9AE3695F-5F20-4075-9B3A-D87048DB4B2F}">
      <dgm:prSet/>
      <dgm:spPr/>
      <dgm:t>
        <a:bodyPr/>
        <a:lstStyle/>
        <a:p>
          <a:endParaRPr lang="en-US"/>
        </a:p>
      </dgm:t>
    </dgm:pt>
    <dgm:pt modelId="{370B74E6-20D0-4802-A315-C18A79B3FF81}" type="sibTrans" cxnId="{9AE3695F-5F20-4075-9B3A-D87048DB4B2F}">
      <dgm:prSet/>
      <dgm:spPr/>
      <dgm:t>
        <a:bodyPr/>
        <a:lstStyle/>
        <a:p>
          <a:endParaRPr lang="en-US"/>
        </a:p>
      </dgm:t>
    </dgm:pt>
    <dgm:pt modelId="{3E3EA227-9B44-45D0-8F99-01FAFFBEFB36}">
      <dgm:prSet phldrT="[Text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 lIns="0" tIns="0" rIns="0" bIns="91440"/>
        <a:lstStyle/>
        <a:p>
          <a:r>
            <a:rPr lang="en-US" sz="2000" b="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Managing Projects and Flowcharts</a:t>
          </a:r>
          <a:endParaRPr lang="en-US" sz="2000" b="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gm:t>
    </dgm:pt>
    <dgm:pt modelId="{8EB4ED88-9DC4-4314-A0A6-7756D1C38E6E}" type="parTrans" cxnId="{C785D02F-5F78-4816-AB31-E7E9FDEB8C63}">
      <dgm:prSet/>
      <dgm:spPr/>
      <dgm:t>
        <a:bodyPr/>
        <a:lstStyle/>
        <a:p>
          <a:endParaRPr lang="en-US"/>
        </a:p>
      </dgm:t>
    </dgm:pt>
    <dgm:pt modelId="{536E0638-AF83-49C0-BEEA-B3DE536C3DC5}" type="sibTrans" cxnId="{C785D02F-5F78-4816-AB31-E7E9FDEB8C63}">
      <dgm:prSet/>
      <dgm:spPr/>
      <dgm:t>
        <a:bodyPr/>
        <a:lstStyle/>
        <a:p>
          <a:endParaRPr lang="en-US"/>
        </a:p>
      </dgm:t>
    </dgm:pt>
    <dgm:pt modelId="{DD772F3D-B23F-4A33-80B8-1B02C0662324}">
      <dgm:prSet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 lIns="0" tIns="0" rIns="0" bIns="0"/>
        <a:lstStyle/>
        <a:p>
          <a:r>
            <a:rPr lang="en-US" sz="2000" b="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Summarizing Statistics and Data</a:t>
          </a:r>
          <a:endParaRPr lang="en-US" sz="2000" b="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gm:t>
    </dgm:pt>
    <dgm:pt modelId="{70ABDD44-E773-4D6D-9EE6-D0B5D1D73DC1}" type="sibTrans" cxnId="{9D2491A5-DBA0-4396-937B-42901888BA1D}">
      <dgm:prSet/>
      <dgm:spPr/>
      <dgm:t>
        <a:bodyPr/>
        <a:lstStyle/>
        <a:p>
          <a:endParaRPr lang="en-US"/>
        </a:p>
      </dgm:t>
    </dgm:pt>
    <dgm:pt modelId="{0FB1C099-4B84-4D99-88D1-B3A6DA901DB3}" type="parTrans" cxnId="{9D2491A5-DBA0-4396-937B-42901888BA1D}">
      <dgm:prSet/>
      <dgm:spPr/>
      <dgm:t>
        <a:bodyPr/>
        <a:lstStyle/>
        <a:p>
          <a:endParaRPr lang="en-US"/>
        </a:p>
      </dgm:t>
    </dgm:pt>
    <dgm:pt modelId="{0FEDAAC3-BB07-4A8A-8CF5-4D3EF3DC2847}">
      <dgm:prSet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en-US" sz="2000" b="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Accessing Multi-platform Data Sources</a:t>
          </a:r>
          <a:endParaRPr lang="en-US" sz="2000" b="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gm:t>
    </dgm:pt>
    <dgm:pt modelId="{68FA82EF-8CC2-416D-B1F0-7AF22E396CC7}" type="sibTrans" cxnId="{C39E2A58-3763-4B1D-8F69-9D1C53403D44}">
      <dgm:prSet/>
      <dgm:spPr/>
      <dgm:t>
        <a:bodyPr/>
        <a:lstStyle/>
        <a:p>
          <a:endParaRPr lang="en-US"/>
        </a:p>
      </dgm:t>
    </dgm:pt>
    <dgm:pt modelId="{E439781F-21D2-4947-B63D-71E3E3E5DCE1}" type="parTrans" cxnId="{C39E2A58-3763-4B1D-8F69-9D1C53403D44}">
      <dgm:prSet/>
      <dgm:spPr/>
      <dgm:t>
        <a:bodyPr/>
        <a:lstStyle/>
        <a:p>
          <a:endParaRPr lang="en-US"/>
        </a:p>
      </dgm:t>
    </dgm:pt>
    <dgm:pt modelId="{F906C81D-375E-4C2E-8B9D-845653CFEEF0}" type="pres">
      <dgm:prSet presAssocID="{41BCE6ED-124B-49DC-B48E-FF5289EBD68B}" presName="compositeShape" presStyleCnt="0">
        <dgm:presLayoutVars>
          <dgm:chMax val="7"/>
          <dgm:dir/>
          <dgm:resizeHandles val="exact"/>
        </dgm:presLayoutVars>
      </dgm:prSet>
      <dgm:spPr/>
    </dgm:pt>
    <dgm:pt modelId="{07AE768D-6DA1-4C93-AE29-5ED0E9075C44}" type="pres">
      <dgm:prSet presAssocID="{41BCE6ED-124B-49DC-B48E-FF5289EBD68B}" presName="wedge1" presStyleLbl="node1" presStyleIdx="0" presStyleCnt="5"/>
      <dgm:spPr/>
      <dgm:t>
        <a:bodyPr/>
        <a:lstStyle/>
        <a:p>
          <a:endParaRPr lang="en-US"/>
        </a:p>
      </dgm:t>
    </dgm:pt>
    <dgm:pt modelId="{C5DABBE2-5F7D-4D61-99F5-29DD56A8732A}" type="pres">
      <dgm:prSet presAssocID="{41BCE6ED-124B-49DC-B48E-FF5289EBD68B}" presName="dummy1a" presStyleCnt="0"/>
      <dgm:spPr/>
    </dgm:pt>
    <dgm:pt modelId="{4F6A42DC-CCA0-423A-8676-3B32031C75F9}" type="pres">
      <dgm:prSet presAssocID="{41BCE6ED-124B-49DC-B48E-FF5289EBD68B}" presName="dummy1b" presStyleCnt="0"/>
      <dgm:spPr/>
    </dgm:pt>
    <dgm:pt modelId="{38632ECB-6EBC-447E-BC1D-98019CAEBDDF}" type="pres">
      <dgm:prSet presAssocID="{41BCE6ED-124B-49DC-B48E-FF5289EBD68B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C7E985-3470-469F-98A9-E2DEBBC111A5}" type="pres">
      <dgm:prSet presAssocID="{41BCE6ED-124B-49DC-B48E-FF5289EBD68B}" presName="wedge2" presStyleLbl="node1" presStyleIdx="1" presStyleCnt="5"/>
      <dgm:spPr/>
      <dgm:t>
        <a:bodyPr/>
        <a:lstStyle/>
        <a:p>
          <a:endParaRPr lang="en-US"/>
        </a:p>
      </dgm:t>
    </dgm:pt>
    <dgm:pt modelId="{44A64ADE-7170-46A7-A0E5-BD203141B5A5}" type="pres">
      <dgm:prSet presAssocID="{41BCE6ED-124B-49DC-B48E-FF5289EBD68B}" presName="dummy2a" presStyleCnt="0"/>
      <dgm:spPr/>
    </dgm:pt>
    <dgm:pt modelId="{6A7E88C6-EE91-4A77-B0F1-9F081CF01F4D}" type="pres">
      <dgm:prSet presAssocID="{41BCE6ED-124B-49DC-B48E-FF5289EBD68B}" presName="dummy2b" presStyleCnt="0"/>
      <dgm:spPr/>
    </dgm:pt>
    <dgm:pt modelId="{1439D759-8218-47BD-92E4-F6EDF0BC64DF}" type="pres">
      <dgm:prSet presAssocID="{41BCE6ED-124B-49DC-B48E-FF5289EBD68B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EFDA-8765-4275-B61A-C0FB737D8DE4}" type="pres">
      <dgm:prSet presAssocID="{41BCE6ED-124B-49DC-B48E-FF5289EBD68B}" presName="wedge3" presStyleLbl="node1" presStyleIdx="2" presStyleCnt="5" custScaleX="11230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CF08E5C-8DA9-4589-9B72-AE3E1A459810}" type="pres">
      <dgm:prSet presAssocID="{41BCE6ED-124B-49DC-B48E-FF5289EBD68B}" presName="dummy3a" presStyleCnt="0"/>
      <dgm:spPr/>
    </dgm:pt>
    <dgm:pt modelId="{B2B910DB-DEF1-4544-9CF2-6226EF5D5138}" type="pres">
      <dgm:prSet presAssocID="{41BCE6ED-124B-49DC-B48E-FF5289EBD68B}" presName="dummy3b" presStyleCnt="0"/>
      <dgm:spPr/>
    </dgm:pt>
    <dgm:pt modelId="{94664184-85C5-41FF-802C-595C0C18E876}" type="pres">
      <dgm:prSet presAssocID="{41BCE6ED-124B-49DC-B48E-FF5289EBD68B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CBBA88-85C1-4580-B14F-86C7ECF3DCA8}" type="pres">
      <dgm:prSet presAssocID="{41BCE6ED-124B-49DC-B48E-FF5289EBD68B}" presName="wedge4" presStyleLbl="node1" presStyleIdx="3" presStyleCnt="5" custScaleX="103559" custScaleY="103534" custLinFactNeighborX="-1013" custLinFactNeighborY="99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1EB6F00D-35CB-401B-9B58-418D06CDEED0}" type="pres">
      <dgm:prSet presAssocID="{41BCE6ED-124B-49DC-B48E-FF5289EBD68B}" presName="dummy4a" presStyleCnt="0"/>
      <dgm:spPr/>
    </dgm:pt>
    <dgm:pt modelId="{BB7FEED7-B593-48A2-926D-9694606D1FE7}" type="pres">
      <dgm:prSet presAssocID="{41BCE6ED-124B-49DC-B48E-FF5289EBD68B}" presName="dummy4b" presStyleCnt="0"/>
      <dgm:spPr/>
    </dgm:pt>
    <dgm:pt modelId="{508ACBED-A7A5-4AE5-B1BC-C843D78D91CB}" type="pres">
      <dgm:prSet presAssocID="{41BCE6ED-124B-49DC-B48E-FF5289EBD68B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C616DC-F26D-4950-90C7-DA120D2A763B}" type="pres">
      <dgm:prSet presAssocID="{41BCE6ED-124B-49DC-B48E-FF5289EBD68B}" presName="wedge5" presStyleLbl="node1" presStyleIdx="4" presStyleCnt="5"/>
      <dgm:spPr/>
      <dgm:t>
        <a:bodyPr/>
        <a:lstStyle/>
        <a:p>
          <a:endParaRPr lang="en-US"/>
        </a:p>
      </dgm:t>
    </dgm:pt>
    <dgm:pt modelId="{D6ADA52E-9DB6-4007-84DA-3ECE0141F372}" type="pres">
      <dgm:prSet presAssocID="{41BCE6ED-124B-49DC-B48E-FF5289EBD68B}" presName="dummy5a" presStyleCnt="0"/>
      <dgm:spPr/>
    </dgm:pt>
    <dgm:pt modelId="{7FDB77E9-142F-443D-9D95-30E904382F05}" type="pres">
      <dgm:prSet presAssocID="{41BCE6ED-124B-49DC-B48E-FF5289EBD68B}" presName="dummy5b" presStyleCnt="0"/>
      <dgm:spPr/>
    </dgm:pt>
    <dgm:pt modelId="{41BCF1D2-0764-4A78-A387-0BDE2531DDD0}" type="pres">
      <dgm:prSet presAssocID="{41BCE6ED-124B-49DC-B48E-FF5289EBD68B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EA9BA-DFC1-464C-A6A6-9DE26A81D1CA}" type="pres">
      <dgm:prSet presAssocID="{3048E8D8-1EA9-4BCF-9159-8CC68DB770C2}" presName="arrowWedge1" presStyleLbl="fgSibTrans2D1" presStyleIdx="0" presStyleCnt="5"/>
      <dgm:spPr>
        <a:solidFill>
          <a:srgbClr val="C00000"/>
        </a:solidFill>
      </dgm:spPr>
    </dgm:pt>
    <dgm:pt modelId="{374D2832-0677-49FB-A631-6308C2C6EE97}" type="pres">
      <dgm:prSet presAssocID="{68FA82EF-8CC2-416D-B1F0-7AF22E396CC7}" presName="arrowWedge2" presStyleLbl="fgSibTrans2D1" presStyleIdx="1" presStyleCnt="5"/>
      <dgm:spPr>
        <a:solidFill>
          <a:srgbClr val="C00000"/>
        </a:solidFill>
      </dgm:spPr>
    </dgm:pt>
    <dgm:pt modelId="{D41955D1-62F2-4A57-974D-86206393B663}" type="pres">
      <dgm:prSet presAssocID="{70ABDD44-E773-4D6D-9EE6-D0B5D1D73DC1}" presName="arrowWedge3" presStyleLbl="fgSibTrans2D1" presStyleIdx="2" presStyleCnt="5"/>
      <dgm:spPr>
        <a:solidFill>
          <a:srgbClr val="C00000"/>
        </a:solidFill>
      </dgm:spPr>
    </dgm:pt>
    <dgm:pt modelId="{26B14AC4-DA0A-49A9-B323-BAB20B67777A}" type="pres">
      <dgm:prSet presAssocID="{370B74E6-20D0-4802-A315-C18A79B3FF81}" presName="arrowWedge4" presStyleLbl="fgSibTrans2D1" presStyleIdx="3" presStyleCnt="5"/>
      <dgm:spPr>
        <a:solidFill>
          <a:srgbClr val="C00000"/>
        </a:solidFill>
      </dgm:spPr>
    </dgm:pt>
    <dgm:pt modelId="{C2FD123F-AD37-4CF2-A9EC-55B8E3B71DD4}" type="pres">
      <dgm:prSet presAssocID="{536E0638-AF83-49C0-BEEA-B3DE536C3DC5}" presName="arrowWedge5" presStyleLbl="fgSibTrans2D1" presStyleIdx="4" presStyleCnt="5"/>
      <dgm:spPr>
        <a:solidFill>
          <a:srgbClr val="C00000"/>
        </a:solidFill>
      </dgm:spPr>
    </dgm:pt>
  </dgm:ptLst>
  <dgm:cxnLst>
    <dgm:cxn modelId="{5C3494DC-CB89-4C2A-B67A-CACB0F03F9EB}" type="presOf" srcId="{E99E59B5-E9AD-475A-94F3-C01C78EBEE47}" destId="{2FCBBA88-85C1-4580-B14F-86C7ECF3DCA8}" srcOrd="0" destOrd="0" presId="urn:microsoft.com/office/officeart/2005/8/layout/cycle8"/>
    <dgm:cxn modelId="{96808348-BF68-49F0-9BBC-3BD641910B3E}" type="presOf" srcId="{0FEDAAC3-BB07-4A8A-8CF5-4D3EF3DC2847}" destId="{1439D759-8218-47BD-92E4-F6EDF0BC64DF}" srcOrd="1" destOrd="0" presId="urn:microsoft.com/office/officeart/2005/8/layout/cycle8"/>
    <dgm:cxn modelId="{194A2328-B688-477C-BB5C-CA5107ECC945}" type="presOf" srcId="{DD772F3D-B23F-4A33-80B8-1B02C0662324}" destId="{6250EFDA-8765-4275-B61A-C0FB737D8DE4}" srcOrd="0" destOrd="0" presId="urn:microsoft.com/office/officeart/2005/8/layout/cycle8"/>
    <dgm:cxn modelId="{111BD74D-17EC-44D0-9C0A-067DAB9515BF}" type="presOf" srcId="{E99E59B5-E9AD-475A-94F3-C01C78EBEE47}" destId="{508ACBED-A7A5-4AE5-B1BC-C843D78D91CB}" srcOrd="1" destOrd="0" presId="urn:microsoft.com/office/officeart/2005/8/layout/cycle8"/>
    <dgm:cxn modelId="{9AE3695F-5F20-4075-9B3A-D87048DB4B2F}" srcId="{41BCE6ED-124B-49DC-B48E-FF5289EBD68B}" destId="{E99E59B5-E9AD-475A-94F3-C01C78EBEE47}" srcOrd="3" destOrd="0" parTransId="{5C65C05B-F606-43A8-8CA0-83E70B079873}" sibTransId="{370B74E6-20D0-4802-A315-C18A79B3FF81}"/>
    <dgm:cxn modelId="{FC3C1A0E-4966-43BD-B075-AA6F06A4AA01}" type="presOf" srcId="{3E3EA227-9B44-45D0-8F99-01FAFFBEFB36}" destId="{41BCF1D2-0764-4A78-A387-0BDE2531DDD0}" srcOrd="1" destOrd="0" presId="urn:microsoft.com/office/officeart/2005/8/layout/cycle8"/>
    <dgm:cxn modelId="{6CD21B8C-7917-4878-8222-5CA3418229E0}" type="presOf" srcId="{0FEDAAC3-BB07-4A8A-8CF5-4D3EF3DC2847}" destId="{98C7E985-3470-469F-98A9-E2DEBBC111A5}" srcOrd="0" destOrd="0" presId="urn:microsoft.com/office/officeart/2005/8/layout/cycle8"/>
    <dgm:cxn modelId="{6E5A8295-2634-450E-B960-A52B7BF865DB}" type="presOf" srcId="{D427F71D-B21E-493F-B663-6C727637642C}" destId="{07AE768D-6DA1-4C93-AE29-5ED0E9075C44}" srcOrd="0" destOrd="0" presId="urn:microsoft.com/office/officeart/2005/8/layout/cycle8"/>
    <dgm:cxn modelId="{BEA64A6F-60C1-4784-ABEB-D1EED5F9582A}" type="presOf" srcId="{41BCE6ED-124B-49DC-B48E-FF5289EBD68B}" destId="{F906C81D-375E-4C2E-8B9D-845653CFEEF0}" srcOrd="0" destOrd="0" presId="urn:microsoft.com/office/officeart/2005/8/layout/cycle8"/>
    <dgm:cxn modelId="{0F851780-B662-4D2F-8BD3-2A075EEC09F8}" type="presOf" srcId="{3E3EA227-9B44-45D0-8F99-01FAFFBEFB36}" destId="{7FC616DC-F26D-4950-90C7-DA120D2A763B}" srcOrd="0" destOrd="0" presId="urn:microsoft.com/office/officeart/2005/8/layout/cycle8"/>
    <dgm:cxn modelId="{56245372-0594-4E81-A8FA-E99B05C84267}" type="presOf" srcId="{D427F71D-B21E-493F-B663-6C727637642C}" destId="{38632ECB-6EBC-447E-BC1D-98019CAEBDDF}" srcOrd="1" destOrd="0" presId="urn:microsoft.com/office/officeart/2005/8/layout/cycle8"/>
    <dgm:cxn modelId="{C39E2A58-3763-4B1D-8F69-9D1C53403D44}" srcId="{41BCE6ED-124B-49DC-B48E-FF5289EBD68B}" destId="{0FEDAAC3-BB07-4A8A-8CF5-4D3EF3DC2847}" srcOrd="1" destOrd="0" parTransId="{E439781F-21D2-4947-B63D-71E3E3E5DCE1}" sibTransId="{68FA82EF-8CC2-416D-B1F0-7AF22E396CC7}"/>
    <dgm:cxn modelId="{EC845D04-E401-45D5-B9A0-3EFAA88081AE}" type="presOf" srcId="{DD772F3D-B23F-4A33-80B8-1B02C0662324}" destId="{94664184-85C5-41FF-802C-595C0C18E876}" srcOrd="1" destOrd="0" presId="urn:microsoft.com/office/officeart/2005/8/layout/cycle8"/>
    <dgm:cxn modelId="{C785D02F-5F78-4816-AB31-E7E9FDEB8C63}" srcId="{41BCE6ED-124B-49DC-B48E-FF5289EBD68B}" destId="{3E3EA227-9B44-45D0-8F99-01FAFFBEFB36}" srcOrd="4" destOrd="0" parTransId="{8EB4ED88-9DC4-4314-A0A6-7756D1C38E6E}" sibTransId="{536E0638-AF83-49C0-BEEA-B3DE536C3DC5}"/>
    <dgm:cxn modelId="{9D2491A5-DBA0-4396-937B-42901888BA1D}" srcId="{41BCE6ED-124B-49DC-B48E-FF5289EBD68B}" destId="{DD772F3D-B23F-4A33-80B8-1B02C0662324}" srcOrd="2" destOrd="0" parTransId="{0FB1C099-4B84-4D99-88D1-B3A6DA901DB3}" sibTransId="{70ABDD44-E773-4D6D-9EE6-D0B5D1D73DC1}"/>
    <dgm:cxn modelId="{784E0383-1D5A-4CB2-911F-0FCC41E76D79}" srcId="{41BCE6ED-124B-49DC-B48E-FF5289EBD68B}" destId="{D427F71D-B21E-493F-B663-6C727637642C}" srcOrd="0" destOrd="0" parTransId="{18039969-4A01-4DDB-B101-1AA13E986503}" sibTransId="{3048E8D8-1EA9-4BCF-9159-8CC68DB770C2}"/>
    <dgm:cxn modelId="{5BE1FDAA-9DE2-4C68-AB6D-8DA1DCFC4439}" type="presParOf" srcId="{F906C81D-375E-4C2E-8B9D-845653CFEEF0}" destId="{07AE768D-6DA1-4C93-AE29-5ED0E9075C44}" srcOrd="0" destOrd="0" presId="urn:microsoft.com/office/officeart/2005/8/layout/cycle8"/>
    <dgm:cxn modelId="{29F63E9F-98AF-4DD8-B215-89B733EC9D5D}" type="presParOf" srcId="{F906C81D-375E-4C2E-8B9D-845653CFEEF0}" destId="{C5DABBE2-5F7D-4D61-99F5-29DD56A8732A}" srcOrd="1" destOrd="0" presId="urn:microsoft.com/office/officeart/2005/8/layout/cycle8"/>
    <dgm:cxn modelId="{D56C027E-9249-4840-AE45-90D46DE0CC72}" type="presParOf" srcId="{F906C81D-375E-4C2E-8B9D-845653CFEEF0}" destId="{4F6A42DC-CCA0-423A-8676-3B32031C75F9}" srcOrd="2" destOrd="0" presId="urn:microsoft.com/office/officeart/2005/8/layout/cycle8"/>
    <dgm:cxn modelId="{F2CBCACB-EE36-4336-ADD0-ACF53BBEB179}" type="presParOf" srcId="{F906C81D-375E-4C2E-8B9D-845653CFEEF0}" destId="{38632ECB-6EBC-447E-BC1D-98019CAEBDDF}" srcOrd="3" destOrd="0" presId="urn:microsoft.com/office/officeart/2005/8/layout/cycle8"/>
    <dgm:cxn modelId="{72F093F6-E0E5-4D84-8AB8-A72643301F19}" type="presParOf" srcId="{F906C81D-375E-4C2E-8B9D-845653CFEEF0}" destId="{98C7E985-3470-469F-98A9-E2DEBBC111A5}" srcOrd="4" destOrd="0" presId="urn:microsoft.com/office/officeart/2005/8/layout/cycle8"/>
    <dgm:cxn modelId="{729488AA-197A-442D-9945-8B6964A49081}" type="presParOf" srcId="{F906C81D-375E-4C2E-8B9D-845653CFEEF0}" destId="{44A64ADE-7170-46A7-A0E5-BD203141B5A5}" srcOrd="5" destOrd="0" presId="urn:microsoft.com/office/officeart/2005/8/layout/cycle8"/>
    <dgm:cxn modelId="{DE114901-C38C-4761-8D88-FCC4B5544064}" type="presParOf" srcId="{F906C81D-375E-4C2E-8B9D-845653CFEEF0}" destId="{6A7E88C6-EE91-4A77-B0F1-9F081CF01F4D}" srcOrd="6" destOrd="0" presId="urn:microsoft.com/office/officeart/2005/8/layout/cycle8"/>
    <dgm:cxn modelId="{383EC566-57EF-4436-BCAE-814E00BD84E0}" type="presParOf" srcId="{F906C81D-375E-4C2E-8B9D-845653CFEEF0}" destId="{1439D759-8218-47BD-92E4-F6EDF0BC64DF}" srcOrd="7" destOrd="0" presId="urn:microsoft.com/office/officeart/2005/8/layout/cycle8"/>
    <dgm:cxn modelId="{95460668-1C7B-424F-9FF5-FD0D694DF4DB}" type="presParOf" srcId="{F906C81D-375E-4C2E-8B9D-845653CFEEF0}" destId="{6250EFDA-8765-4275-B61A-C0FB737D8DE4}" srcOrd="8" destOrd="0" presId="urn:microsoft.com/office/officeart/2005/8/layout/cycle8"/>
    <dgm:cxn modelId="{2448F775-688B-426B-B803-45076C1BE69E}" type="presParOf" srcId="{F906C81D-375E-4C2E-8B9D-845653CFEEF0}" destId="{ACF08E5C-8DA9-4589-9B72-AE3E1A459810}" srcOrd="9" destOrd="0" presId="urn:microsoft.com/office/officeart/2005/8/layout/cycle8"/>
    <dgm:cxn modelId="{F9240C15-D918-4DAF-9084-8361F4811E45}" type="presParOf" srcId="{F906C81D-375E-4C2E-8B9D-845653CFEEF0}" destId="{B2B910DB-DEF1-4544-9CF2-6226EF5D5138}" srcOrd="10" destOrd="0" presId="urn:microsoft.com/office/officeart/2005/8/layout/cycle8"/>
    <dgm:cxn modelId="{FDE6FE68-8E47-4E45-9A79-F01048829CC0}" type="presParOf" srcId="{F906C81D-375E-4C2E-8B9D-845653CFEEF0}" destId="{94664184-85C5-41FF-802C-595C0C18E876}" srcOrd="11" destOrd="0" presId="urn:microsoft.com/office/officeart/2005/8/layout/cycle8"/>
    <dgm:cxn modelId="{2E14C358-8932-42F2-9ADC-B8C70E3C69A5}" type="presParOf" srcId="{F906C81D-375E-4C2E-8B9D-845653CFEEF0}" destId="{2FCBBA88-85C1-4580-B14F-86C7ECF3DCA8}" srcOrd="12" destOrd="0" presId="urn:microsoft.com/office/officeart/2005/8/layout/cycle8"/>
    <dgm:cxn modelId="{921CB27A-B6D1-4A96-8C37-863BCE9C5773}" type="presParOf" srcId="{F906C81D-375E-4C2E-8B9D-845653CFEEF0}" destId="{1EB6F00D-35CB-401B-9B58-418D06CDEED0}" srcOrd="13" destOrd="0" presId="urn:microsoft.com/office/officeart/2005/8/layout/cycle8"/>
    <dgm:cxn modelId="{75618254-CD14-4486-9F45-516A4D577E63}" type="presParOf" srcId="{F906C81D-375E-4C2E-8B9D-845653CFEEF0}" destId="{BB7FEED7-B593-48A2-926D-9694606D1FE7}" srcOrd="14" destOrd="0" presId="urn:microsoft.com/office/officeart/2005/8/layout/cycle8"/>
    <dgm:cxn modelId="{DA80CEBD-C073-44C8-B888-FF447CE51E1E}" type="presParOf" srcId="{F906C81D-375E-4C2E-8B9D-845653CFEEF0}" destId="{508ACBED-A7A5-4AE5-B1BC-C843D78D91CB}" srcOrd="15" destOrd="0" presId="urn:microsoft.com/office/officeart/2005/8/layout/cycle8"/>
    <dgm:cxn modelId="{C5F06E80-FCDA-4F61-954E-E46AF14B360C}" type="presParOf" srcId="{F906C81D-375E-4C2E-8B9D-845653CFEEF0}" destId="{7FC616DC-F26D-4950-90C7-DA120D2A763B}" srcOrd="16" destOrd="0" presId="urn:microsoft.com/office/officeart/2005/8/layout/cycle8"/>
    <dgm:cxn modelId="{80BE103E-25FA-4A57-90B0-D6E62301AFFE}" type="presParOf" srcId="{F906C81D-375E-4C2E-8B9D-845653CFEEF0}" destId="{D6ADA52E-9DB6-4007-84DA-3ECE0141F372}" srcOrd="17" destOrd="0" presId="urn:microsoft.com/office/officeart/2005/8/layout/cycle8"/>
    <dgm:cxn modelId="{7F051600-E2B9-4FDD-B1D8-A6E01713F27B}" type="presParOf" srcId="{F906C81D-375E-4C2E-8B9D-845653CFEEF0}" destId="{7FDB77E9-142F-443D-9D95-30E904382F05}" srcOrd="18" destOrd="0" presId="urn:microsoft.com/office/officeart/2005/8/layout/cycle8"/>
    <dgm:cxn modelId="{10FDF184-E7BA-4C52-9017-23AB57F0CA69}" type="presParOf" srcId="{F906C81D-375E-4C2E-8B9D-845653CFEEF0}" destId="{41BCF1D2-0764-4A78-A387-0BDE2531DDD0}" srcOrd="19" destOrd="0" presId="urn:microsoft.com/office/officeart/2005/8/layout/cycle8"/>
    <dgm:cxn modelId="{6AA613A1-80DD-4EA8-BEF4-E467B4931A56}" type="presParOf" srcId="{F906C81D-375E-4C2E-8B9D-845653CFEEF0}" destId="{124EA9BA-DFC1-464C-A6A6-9DE26A81D1CA}" srcOrd="20" destOrd="0" presId="urn:microsoft.com/office/officeart/2005/8/layout/cycle8"/>
    <dgm:cxn modelId="{51583302-E441-4261-A878-0301AFEFE17A}" type="presParOf" srcId="{F906C81D-375E-4C2E-8B9D-845653CFEEF0}" destId="{374D2832-0677-49FB-A631-6308C2C6EE97}" srcOrd="21" destOrd="0" presId="urn:microsoft.com/office/officeart/2005/8/layout/cycle8"/>
    <dgm:cxn modelId="{21E6C018-0405-41E6-9553-073613F45302}" type="presParOf" srcId="{F906C81D-375E-4C2E-8B9D-845653CFEEF0}" destId="{D41955D1-62F2-4A57-974D-86206393B663}" srcOrd="22" destOrd="0" presId="urn:microsoft.com/office/officeart/2005/8/layout/cycle8"/>
    <dgm:cxn modelId="{161A8ECD-89F5-41EC-AA33-935C73A4A13A}" type="presParOf" srcId="{F906C81D-375E-4C2E-8B9D-845653CFEEF0}" destId="{26B14AC4-DA0A-49A9-B323-BAB20B67777A}" srcOrd="23" destOrd="0" presId="urn:microsoft.com/office/officeart/2005/8/layout/cycle8"/>
    <dgm:cxn modelId="{D6606436-5300-4AB0-BCEC-F0B6E6D50D25}" type="presParOf" srcId="{F906C81D-375E-4C2E-8B9D-845653CFEEF0}" destId="{C2FD123F-AD37-4CF2-A9EC-55B8E3B71DD4}" srcOrd="2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F4AF3-FAB8-444C-81AB-52C89640E279}">
      <dsp:nvSpPr>
        <dsp:cNvPr id="0" name=""/>
        <dsp:cNvSpPr/>
      </dsp:nvSpPr>
      <dsp:spPr>
        <a:xfrm>
          <a:off x="0" y="27182"/>
          <a:ext cx="8961120" cy="1851660"/>
        </a:xfrm>
        <a:prstGeom prst="roundRect">
          <a:avLst>
            <a:gd name="adj" fmla="val 10000"/>
          </a:avLst>
        </a:prstGeom>
        <a:solidFill>
          <a:srgbClr val="C00000">
            <a:alpha val="90000"/>
          </a:srgb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EB61A-2E04-409F-8F87-79F190ED3CE0}">
      <dsp:nvSpPr>
        <dsp:cNvPr id="0" name=""/>
        <dsp:cNvSpPr/>
      </dsp:nvSpPr>
      <dsp:spPr>
        <a:xfrm>
          <a:off x="475034" y="246888"/>
          <a:ext cx="1174265" cy="1357884"/>
        </a:xfrm>
        <a:prstGeom prst="roundRect">
          <a:avLst>
            <a:gd name="adj" fmla="val 10000"/>
          </a:avLst>
        </a:prstGeom>
        <a:blipFill dpi="0" rotWithShape="0">
          <a:blip xmlns:r="http://schemas.openxmlformats.org/officeDocument/2006/relationships" r:embed="rId1"/>
          <a:srcRect/>
          <a:tile tx="0" ty="0" sx="40000" sy="40000" flip="none" algn="ctr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72025E-E8B8-4F94-94D0-DC22D7F762FB}">
      <dsp:nvSpPr>
        <dsp:cNvPr id="0" name=""/>
        <dsp:cNvSpPr/>
      </dsp:nvSpPr>
      <dsp:spPr>
        <a:xfrm rot="10800000">
          <a:off x="184732" y="1851660"/>
          <a:ext cx="1578001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182880" rIns="73152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Introducing and Launching SAS </a:t>
          </a: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Enterprise Guide (EG)</a:t>
          </a:r>
          <a:endParaRPr lang="en-US" sz="2000" b="1" kern="1200" dirty="0">
            <a:latin typeface="Calibri" pitchFamily="34" charset="0"/>
            <a:ea typeface="Verdana" pitchFamily="34" charset="0"/>
            <a:cs typeface="Verdana" pitchFamily="34" charset="0"/>
          </a:endParaRPr>
        </a:p>
      </dsp:txBody>
      <dsp:txXfrm rot="10800000">
        <a:off x="233261" y="1851660"/>
        <a:ext cx="1480943" cy="2214611"/>
      </dsp:txXfrm>
    </dsp:sp>
    <dsp:sp modelId="{BF646D7A-C7D0-4489-A68F-61F32B7DB0C6}">
      <dsp:nvSpPr>
        <dsp:cNvPr id="0" name=""/>
        <dsp:cNvSpPr/>
      </dsp:nvSpPr>
      <dsp:spPr>
        <a:xfrm>
          <a:off x="2175799" y="246888"/>
          <a:ext cx="1174265" cy="1357884"/>
        </a:xfrm>
        <a:prstGeom prst="roundRect">
          <a:avLst>
            <a:gd name="adj" fmla="val 10000"/>
          </a:avLst>
        </a:prstGeom>
        <a:blipFill dpi="0" rotWithShape="0">
          <a:blip xmlns:r="http://schemas.openxmlformats.org/officeDocument/2006/relationships" r:embed="rId2"/>
          <a:srcRect/>
          <a:tile tx="0" ty="0" sx="30000" sy="30000" flip="none" algn="ctr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B0666F-2CF1-4C21-A251-46E6EBFF7C1D}">
      <dsp:nvSpPr>
        <dsp:cNvPr id="0" name=""/>
        <dsp:cNvSpPr/>
      </dsp:nvSpPr>
      <dsp:spPr>
        <a:xfrm rot="10800000">
          <a:off x="1941351" y="1851660"/>
          <a:ext cx="1588675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82880" rIns="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Accessing Multi-platform Data Sources</a:t>
          </a:r>
          <a:endParaRPr lang="en-US" sz="2000" b="1" kern="1200" dirty="0">
            <a:latin typeface="Calibri" pitchFamily="34" charset="0"/>
            <a:ea typeface="Verdana" pitchFamily="34" charset="0"/>
            <a:cs typeface="Verdana" pitchFamily="34" charset="0"/>
          </a:endParaRPr>
        </a:p>
      </dsp:txBody>
      <dsp:txXfrm rot="10800000">
        <a:off x="1990208" y="1851660"/>
        <a:ext cx="1490961" cy="2214283"/>
      </dsp:txXfrm>
    </dsp:sp>
    <dsp:sp modelId="{41BC1ABA-1F87-4B1E-94EC-41724CD12655}">
      <dsp:nvSpPr>
        <dsp:cNvPr id="0" name=""/>
        <dsp:cNvSpPr/>
      </dsp:nvSpPr>
      <dsp:spPr>
        <a:xfrm>
          <a:off x="3878508" y="246888"/>
          <a:ext cx="1174265" cy="1357884"/>
        </a:xfrm>
        <a:prstGeom prst="roundRect">
          <a:avLst>
            <a:gd name="adj" fmla="val 10000"/>
          </a:avLst>
        </a:prstGeom>
        <a:blipFill dpi="0" rotWithShape="0">
          <a:blip xmlns:r="http://schemas.openxmlformats.org/officeDocument/2006/relationships" r:embed="rId3"/>
          <a:srcRect/>
          <a:tile tx="222250" ty="-762000" sx="40000" sy="40000" flip="none" algn="ctr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84ED54-4761-44DA-8086-D5FD397A1C95}">
      <dsp:nvSpPr>
        <dsp:cNvPr id="0" name=""/>
        <dsp:cNvSpPr/>
      </dsp:nvSpPr>
      <dsp:spPr>
        <a:xfrm rot="10800000">
          <a:off x="3699556" y="1851660"/>
          <a:ext cx="1581888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82880" rIns="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Summarizing Statistics / Data</a:t>
          </a:r>
          <a:endParaRPr lang="en-US" sz="2000" b="1" kern="1200" dirty="0">
            <a:latin typeface="Calibri" pitchFamily="34" charset="0"/>
            <a:ea typeface="Verdana" pitchFamily="34" charset="0"/>
            <a:cs typeface="Verdana" pitchFamily="34" charset="0"/>
          </a:endParaRPr>
        </a:p>
      </dsp:txBody>
      <dsp:txXfrm rot="10800000">
        <a:off x="3748205" y="1851660"/>
        <a:ext cx="1484590" cy="2214491"/>
      </dsp:txXfrm>
    </dsp:sp>
    <dsp:sp modelId="{D88C7409-AB93-4FE3-A61D-F51EE8A4B008}">
      <dsp:nvSpPr>
        <dsp:cNvPr id="0" name=""/>
        <dsp:cNvSpPr/>
      </dsp:nvSpPr>
      <dsp:spPr>
        <a:xfrm>
          <a:off x="5543663" y="246888"/>
          <a:ext cx="1174265" cy="1357884"/>
        </a:xfrm>
        <a:prstGeom prst="roundRect">
          <a:avLst>
            <a:gd name="adj" fmla="val 10000"/>
          </a:avLst>
        </a:prstGeom>
        <a:blipFill dpi="0" rotWithShape="0">
          <a:blip xmlns:r="http://schemas.openxmlformats.org/officeDocument/2006/relationships" r:embed="rId4"/>
          <a:srcRect/>
          <a:tile tx="0" ty="0" sx="60000" sy="60000" flip="none" algn="ctr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B5BDBA-3C7A-41F1-8C33-F13937A84B36}">
      <dsp:nvSpPr>
        <dsp:cNvPr id="0" name=""/>
        <dsp:cNvSpPr/>
      </dsp:nvSpPr>
      <dsp:spPr>
        <a:xfrm rot="10800000">
          <a:off x="5495101" y="1851660"/>
          <a:ext cx="1513569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82880" rIns="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Manipulating Data</a:t>
          </a:r>
          <a:endParaRPr lang="en-US" sz="2000" b="1" kern="1200" dirty="0">
            <a:latin typeface="Calibri" pitchFamily="34" charset="0"/>
            <a:ea typeface="Verdana" pitchFamily="34" charset="0"/>
            <a:cs typeface="Verdana" pitchFamily="34" charset="0"/>
          </a:endParaRPr>
        </a:p>
      </dsp:txBody>
      <dsp:txXfrm rot="10800000">
        <a:off x="5541648" y="1851660"/>
        <a:ext cx="1420475" cy="2216593"/>
      </dsp:txXfrm>
    </dsp:sp>
    <dsp:sp modelId="{B68F94D2-D73D-420A-802B-DFDC9BE4ED4C}">
      <dsp:nvSpPr>
        <dsp:cNvPr id="0" name=""/>
        <dsp:cNvSpPr/>
      </dsp:nvSpPr>
      <dsp:spPr>
        <a:xfrm>
          <a:off x="7259347" y="246888"/>
          <a:ext cx="1174265" cy="1357884"/>
        </a:xfrm>
        <a:prstGeom prst="roundRect">
          <a:avLst>
            <a:gd name="adj" fmla="val 10000"/>
          </a:avLst>
        </a:prstGeom>
        <a:blipFill dpi="0" rotWithShape="0">
          <a:blip xmlns:r="http://schemas.openxmlformats.org/officeDocument/2006/relationships" r:embed="rId5"/>
          <a:srcRect/>
          <a:tile tx="889000" ty="0" sx="90000" sy="90000" flip="none" algn="r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706799-997B-4F74-B652-58B58A51EA58}">
      <dsp:nvSpPr>
        <dsp:cNvPr id="0" name=""/>
        <dsp:cNvSpPr/>
      </dsp:nvSpPr>
      <dsp:spPr>
        <a:xfrm rot="10800000">
          <a:off x="7176591" y="1851660"/>
          <a:ext cx="1682945" cy="226314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rgbClr val="800000"/>
            </a:gs>
            <a:gs pos="80000">
              <a:srgbClr val="C00000"/>
            </a:gs>
            <a:gs pos="100000">
              <a:srgbClr val="8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82880" rIns="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Calibri" pitchFamily="34" charset="0"/>
              <a:ea typeface="Verdana" pitchFamily="34" charset="0"/>
              <a:cs typeface="Verdana" pitchFamily="34" charset="0"/>
            </a:rPr>
            <a:t>Managing Projects and Flowcharts</a:t>
          </a:r>
          <a:endParaRPr lang="en-US" sz="2000" b="1" kern="1200" dirty="0">
            <a:latin typeface="Calibri" pitchFamily="34" charset="0"/>
            <a:ea typeface="Verdana" pitchFamily="34" charset="0"/>
            <a:cs typeface="Verdana" pitchFamily="34" charset="0"/>
          </a:endParaRPr>
        </a:p>
      </dsp:txBody>
      <dsp:txXfrm rot="10800000">
        <a:off x="7228347" y="1851660"/>
        <a:ext cx="1579433" cy="22113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E768D-6DA1-4C93-AE29-5ED0E9075C44}">
      <dsp:nvSpPr>
        <dsp:cNvPr id="0" name=""/>
        <dsp:cNvSpPr/>
      </dsp:nvSpPr>
      <dsp:spPr>
        <a:xfrm>
          <a:off x="1276019" y="335188"/>
          <a:ext cx="4587240" cy="4587240"/>
        </a:xfrm>
        <a:prstGeom prst="pie">
          <a:avLst>
            <a:gd name="adj1" fmla="val 16200000"/>
            <a:gd name="adj2" fmla="val 2052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0" rIns="25400" bIns="36576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Using SAS Enterprise Guide</a:t>
          </a:r>
          <a:endParaRPr lang="en-US" sz="2000" b="0" kern="120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sp:txBody>
      <dsp:txXfrm>
        <a:off x="3669030" y="1106281"/>
        <a:ext cx="1474470" cy="982980"/>
      </dsp:txXfrm>
    </dsp:sp>
    <dsp:sp modelId="{98C7E985-3470-469F-98A9-E2DEBBC111A5}">
      <dsp:nvSpPr>
        <dsp:cNvPr id="0" name=""/>
        <dsp:cNvSpPr/>
      </dsp:nvSpPr>
      <dsp:spPr>
        <a:xfrm>
          <a:off x="1315338" y="457514"/>
          <a:ext cx="4587240" cy="4587240"/>
        </a:xfrm>
        <a:prstGeom prst="pie">
          <a:avLst>
            <a:gd name="adj1" fmla="val 20520000"/>
            <a:gd name="adj2" fmla="val 324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Accessing Multi-platform Data Sources</a:t>
          </a:r>
          <a:endParaRPr lang="en-US" sz="2000" b="0" kern="120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sp:txBody>
      <dsp:txXfrm>
        <a:off x="4269740" y="2553446"/>
        <a:ext cx="1365250" cy="1092200"/>
      </dsp:txXfrm>
    </dsp:sp>
    <dsp:sp modelId="{6250EFDA-8765-4275-B61A-C0FB737D8DE4}">
      <dsp:nvSpPr>
        <dsp:cNvPr id="0" name=""/>
        <dsp:cNvSpPr/>
      </dsp:nvSpPr>
      <dsp:spPr>
        <a:xfrm>
          <a:off x="929464" y="532876"/>
          <a:ext cx="5151470" cy="4587240"/>
        </a:xfrm>
        <a:prstGeom prst="pie">
          <a:avLst>
            <a:gd name="adj1" fmla="val 3240000"/>
            <a:gd name="adj2" fmla="val 756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Summarizing Statistics and Data</a:t>
          </a:r>
          <a:endParaRPr lang="en-US" sz="2000" b="0" kern="120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sp:txBody>
      <dsp:txXfrm>
        <a:off x="2769275" y="3754866"/>
        <a:ext cx="1471848" cy="1201420"/>
      </dsp:txXfrm>
    </dsp:sp>
    <dsp:sp modelId="{2FCBBA88-85C1-4580-B14F-86C7ECF3DCA8}">
      <dsp:nvSpPr>
        <dsp:cNvPr id="0" name=""/>
        <dsp:cNvSpPr/>
      </dsp:nvSpPr>
      <dsp:spPr>
        <a:xfrm>
          <a:off x="979722" y="380999"/>
          <a:ext cx="4750499" cy="4749353"/>
        </a:xfrm>
        <a:prstGeom prst="pie">
          <a:avLst>
            <a:gd name="adj1" fmla="val 7560000"/>
            <a:gd name="adj2" fmla="val 1188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1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Manipulating Data</a:t>
          </a:r>
          <a:endParaRPr lang="en-US" sz="2000" b="0" kern="120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sp:txBody>
      <dsp:txXfrm>
        <a:off x="1256834" y="2551001"/>
        <a:ext cx="1413839" cy="1130798"/>
      </dsp:txXfrm>
    </dsp:sp>
    <dsp:sp modelId="{7FC616DC-F26D-4950-90C7-DA120D2A763B}">
      <dsp:nvSpPr>
        <dsp:cNvPr id="0" name=""/>
        <dsp:cNvSpPr/>
      </dsp:nvSpPr>
      <dsp:spPr>
        <a:xfrm>
          <a:off x="1147140" y="335188"/>
          <a:ext cx="4587240" cy="4587240"/>
        </a:xfrm>
        <a:prstGeom prst="pie">
          <a:avLst>
            <a:gd name="adj1" fmla="val 11880000"/>
            <a:gd name="adj2" fmla="val 1620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914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chemeClr val="tx1"/>
              </a:solidFill>
              <a:latin typeface="Impact" pitchFamily="34" charset="0"/>
              <a:ea typeface="Verdana" pitchFamily="34" charset="0"/>
              <a:cs typeface="Verdana" pitchFamily="34" charset="0"/>
            </a:rPr>
            <a:t>Managing Projects and Flowcharts</a:t>
          </a:r>
          <a:endParaRPr lang="en-US" sz="2000" b="0" kern="1200" dirty="0">
            <a:solidFill>
              <a:schemeClr val="tx1"/>
            </a:solidFill>
            <a:latin typeface="Impact" pitchFamily="34" charset="0"/>
            <a:ea typeface="Verdana" pitchFamily="34" charset="0"/>
            <a:cs typeface="Verdana" pitchFamily="34" charset="0"/>
          </a:endParaRPr>
        </a:p>
      </dsp:txBody>
      <dsp:txXfrm>
        <a:off x="1866899" y="1106281"/>
        <a:ext cx="1474470" cy="982980"/>
      </dsp:txXfrm>
    </dsp:sp>
    <dsp:sp modelId="{124EA9BA-DFC1-464C-A6A6-9DE26A81D1CA}">
      <dsp:nvSpPr>
        <dsp:cNvPr id="0" name=""/>
        <dsp:cNvSpPr/>
      </dsp:nvSpPr>
      <dsp:spPr>
        <a:xfrm>
          <a:off x="991831" y="51216"/>
          <a:ext cx="5155184" cy="5155184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4D2832-0677-49FB-A631-6308C2C6EE97}">
      <dsp:nvSpPr>
        <dsp:cNvPr id="0" name=""/>
        <dsp:cNvSpPr/>
      </dsp:nvSpPr>
      <dsp:spPr>
        <a:xfrm>
          <a:off x="1031683" y="173502"/>
          <a:ext cx="5155184" cy="5155184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955D1-62F2-4A57-974D-86206393B663}">
      <dsp:nvSpPr>
        <dsp:cNvPr id="0" name=""/>
        <dsp:cNvSpPr/>
      </dsp:nvSpPr>
      <dsp:spPr>
        <a:xfrm>
          <a:off x="925121" y="249094"/>
          <a:ext cx="5155184" cy="5155184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B14AC4-DA0A-49A9-B323-BAB20B67777A}">
      <dsp:nvSpPr>
        <dsp:cNvPr id="0" name=""/>
        <dsp:cNvSpPr/>
      </dsp:nvSpPr>
      <dsp:spPr>
        <a:xfrm>
          <a:off x="776399" y="177385"/>
          <a:ext cx="5155184" cy="5155184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FD123F-AD37-4CF2-A9EC-55B8E3B71DD4}">
      <dsp:nvSpPr>
        <dsp:cNvPr id="0" name=""/>
        <dsp:cNvSpPr/>
      </dsp:nvSpPr>
      <dsp:spPr>
        <a:xfrm>
          <a:off x="863384" y="51216"/>
          <a:ext cx="5155184" cy="5155184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8CA035BE-3BDD-49FA-A239-0B5E97836F35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5F10A7C-E5B5-4C9F-9B3E-73929B71D5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6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71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9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86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43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201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13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03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289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947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417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0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19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11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246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4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486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292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5806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746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522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087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975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867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994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6915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082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156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1098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220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5378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037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704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58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411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45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5192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574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759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145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476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570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9855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3238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41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040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7888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222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5118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152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1700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187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0365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4436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8853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66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359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90641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355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799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6526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037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8204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25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5913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4975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53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908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4064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42822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8623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0797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6385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4978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1614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33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72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10A7C-E5B5-4C9F-9B3E-73929B71D53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378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-23028" y="5486400"/>
            <a:ext cx="9162288" cy="1371600"/>
          </a:xfrm>
          <a:custGeom>
            <a:avLst/>
            <a:gdLst>
              <a:gd name="connsiteX0" fmla="*/ 0 w 9144000"/>
              <a:gd name="connsiteY0" fmla="*/ 0 h 2971800"/>
              <a:gd name="connsiteX1" fmla="*/ 9144000 w 9144000"/>
              <a:gd name="connsiteY1" fmla="*/ 0 h 2971800"/>
              <a:gd name="connsiteX2" fmla="*/ 9144000 w 9144000"/>
              <a:gd name="connsiteY2" fmla="*/ 2971800 h 2971800"/>
              <a:gd name="connsiteX3" fmla="*/ 0 w 9144000"/>
              <a:gd name="connsiteY3" fmla="*/ 2971800 h 2971800"/>
              <a:gd name="connsiteX4" fmla="*/ 0 w 9144000"/>
              <a:gd name="connsiteY4" fmla="*/ 0 h 2971800"/>
              <a:gd name="connsiteX0" fmla="*/ 0 w 9144000"/>
              <a:gd name="connsiteY0" fmla="*/ 2612572 h 2971800"/>
              <a:gd name="connsiteX1" fmla="*/ 9144000 w 9144000"/>
              <a:gd name="connsiteY1" fmla="*/ 0 h 2971800"/>
              <a:gd name="connsiteX2" fmla="*/ 9144000 w 9144000"/>
              <a:gd name="connsiteY2" fmla="*/ 2971800 h 2971800"/>
              <a:gd name="connsiteX3" fmla="*/ 0 w 9144000"/>
              <a:gd name="connsiteY3" fmla="*/ 2971800 h 2971800"/>
              <a:gd name="connsiteX4" fmla="*/ 0 w 9144000"/>
              <a:gd name="connsiteY4" fmla="*/ 2612572 h 2971800"/>
              <a:gd name="connsiteX0" fmla="*/ 0 w 9151257"/>
              <a:gd name="connsiteY0" fmla="*/ 3331029 h 3690257"/>
              <a:gd name="connsiteX1" fmla="*/ 9151257 w 9151257"/>
              <a:gd name="connsiteY1" fmla="*/ 0 h 3690257"/>
              <a:gd name="connsiteX2" fmla="*/ 9144000 w 9151257"/>
              <a:gd name="connsiteY2" fmla="*/ 3690257 h 3690257"/>
              <a:gd name="connsiteX3" fmla="*/ 0 w 9151257"/>
              <a:gd name="connsiteY3" fmla="*/ 3690257 h 3690257"/>
              <a:gd name="connsiteX4" fmla="*/ 0 w 9151257"/>
              <a:gd name="connsiteY4" fmla="*/ 3331029 h 3690257"/>
              <a:gd name="connsiteX0" fmla="*/ 0 w 9158514"/>
              <a:gd name="connsiteY0" fmla="*/ 2598057 h 3690257"/>
              <a:gd name="connsiteX1" fmla="*/ 9158514 w 9158514"/>
              <a:gd name="connsiteY1" fmla="*/ 0 h 3690257"/>
              <a:gd name="connsiteX2" fmla="*/ 9151257 w 9158514"/>
              <a:gd name="connsiteY2" fmla="*/ 3690257 h 3690257"/>
              <a:gd name="connsiteX3" fmla="*/ 7257 w 9158514"/>
              <a:gd name="connsiteY3" fmla="*/ 3690257 h 3690257"/>
              <a:gd name="connsiteX4" fmla="*/ 0 w 9158514"/>
              <a:gd name="connsiteY4" fmla="*/ 2598057 h 3690257"/>
              <a:gd name="connsiteX0" fmla="*/ 0 w 9158514"/>
              <a:gd name="connsiteY0" fmla="*/ 0 h 3748314"/>
              <a:gd name="connsiteX1" fmla="*/ 9158514 w 9158514"/>
              <a:gd name="connsiteY1" fmla="*/ 58057 h 3748314"/>
              <a:gd name="connsiteX2" fmla="*/ 9151257 w 9158514"/>
              <a:gd name="connsiteY2" fmla="*/ 3748314 h 3748314"/>
              <a:gd name="connsiteX3" fmla="*/ 7257 w 9158514"/>
              <a:gd name="connsiteY3" fmla="*/ 3748314 h 3748314"/>
              <a:gd name="connsiteX4" fmla="*/ 0 w 9158514"/>
              <a:gd name="connsiteY4" fmla="*/ 0 h 3748314"/>
              <a:gd name="connsiteX0" fmla="*/ 0 w 9165771"/>
              <a:gd name="connsiteY0" fmla="*/ 0 h 3748314"/>
              <a:gd name="connsiteX1" fmla="*/ 9165771 w 9165771"/>
              <a:gd name="connsiteY1" fmla="*/ 2598057 h 3748314"/>
              <a:gd name="connsiteX2" fmla="*/ 9151257 w 9165771"/>
              <a:gd name="connsiteY2" fmla="*/ 3748314 h 3748314"/>
              <a:gd name="connsiteX3" fmla="*/ 7257 w 9165771"/>
              <a:gd name="connsiteY3" fmla="*/ 3748314 h 3748314"/>
              <a:gd name="connsiteX4" fmla="*/ 0 w 9165771"/>
              <a:gd name="connsiteY4" fmla="*/ 0 h 3748314"/>
              <a:gd name="connsiteX0" fmla="*/ 0 w 9151257"/>
              <a:gd name="connsiteY0" fmla="*/ 0 h 3748314"/>
              <a:gd name="connsiteX1" fmla="*/ 9151257 w 9151257"/>
              <a:gd name="connsiteY1" fmla="*/ 1734457 h 3748314"/>
              <a:gd name="connsiteX2" fmla="*/ 9151257 w 9151257"/>
              <a:gd name="connsiteY2" fmla="*/ 3748314 h 3748314"/>
              <a:gd name="connsiteX3" fmla="*/ 7257 w 9151257"/>
              <a:gd name="connsiteY3" fmla="*/ 3748314 h 3748314"/>
              <a:gd name="connsiteX4" fmla="*/ 0 w 9151257"/>
              <a:gd name="connsiteY4" fmla="*/ 0 h 3748314"/>
              <a:gd name="connsiteX0" fmla="*/ 0 w 9151257"/>
              <a:gd name="connsiteY0" fmla="*/ 0 h 3748314"/>
              <a:gd name="connsiteX1" fmla="*/ 9151257 w 9151257"/>
              <a:gd name="connsiteY1" fmla="*/ 2119085 h 3748314"/>
              <a:gd name="connsiteX2" fmla="*/ 9151257 w 9151257"/>
              <a:gd name="connsiteY2" fmla="*/ 3748314 h 3748314"/>
              <a:gd name="connsiteX3" fmla="*/ 7257 w 9151257"/>
              <a:gd name="connsiteY3" fmla="*/ 3748314 h 3748314"/>
              <a:gd name="connsiteX4" fmla="*/ 0 w 9151257"/>
              <a:gd name="connsiteY4" fmla="*/ 0 h 3748314"/>
              <a:gd name="connsiteX0" fmla="*/ 33657 w 9144000"/>
              <a:gd name="connsiteY0" fmla="*/ 0 h 3748314"/>
              <a:gd name="connsiteX1" fmla="*/ 9144000 w 9144000"/>
              <a:gd name="connsiteY1" fmla="*/ 2119085 h 3748314"/>
              <a:gd name="connsiteX2" fmla="*/ 9144000 w 9144000"/>
              <a:gd name="connsiteY2" fmla="*/ 3748314 h 3748314"/>
              <a:gd name="connsiteX3" fmla="*/ 0 w 9144000"/>
              <a:gd name="connsiteY3" fmla="*/ 3748314 h 3748314"/>
              <a:gd name="connsiteX4" fmla="*/ 33657 w 9144000"/>
              <a:gd name="connsiteY4" fmla="*/ 0 h 374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748314">
                <a:moveTo>
                  <a:pt x="33657" y="0"/>
                </a:moveTo>
                <a:lnTo>
                  <a:pt x="9144000" y="2119085"/>
                </a:lnTo>
                <a:lnTo>
                  <a:pt x="9144000" y="3748314"/>
                </a:lnTo>
                <a:lnTo>
                  <a:pt x="0" y="3748314"/>
                </a:lnTo>
                <a:lnTo>
                  <a:pt x="33657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64B2-0D2F-4420-8AE4-7AFD36E00730}" type="datetimeFigureOut">
              <a:rPr lang="en-US" smtClean="0"/>
              <a:pPr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7EF91-7C5B-4431-BEA0-586FA81AD8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Movies.jpg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7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28600" y="3570669"/>
            <a:ext cx="8686800" cy="1463040"/>
          </a:xfrm>
        </p:spPr>
        <p:txBody>
          <a:bodyPr rtlCol="0" anchor="ctr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bg1"/>
                </a:solidFill>
                <a:latin typeface="Franklin Gothic Heavy" pitchFamily="34" charset="0"/>
              </a:rPr>
              <a:t>Quick Results with</a:t>
            </a:r>
            <a:br>
              <a:rPr lang="en-US" sz="4800" dirty="0" smtClean="0">
                <a:solidFill>
                  <a:schemeClr val="bg1"/>
                </a:solidFill>
                <a:latin typeface="Franklin Gothic Heavy" pitchFamily="34" charset="0"/>
              </a:rPr>
            </a:br>
            <a:r>
              <a:rPr lang="en-US" sz="4800" dirty="0" smtClean="0">
                <a:solidFill>
                  <a:schemeClr val="bg1"/>
                </a:solidFill>
                <a:latin typeface="Franklin Gothic Heavy" pitchFamily="34" charset="0"/>
              </a:rPr>
              <a:t>SAS</a:t>
            </a:r>
            <a:r>
              <a:rPr lang="en-US" sz="4800" baseline="30000" dirty="0" smtClean="0">
                <a:solidFill>
                  <a:schemeClr val="bg1"/>
                </a:solidFill>
                <a:latin typeface="Franklin Gothic Heavy" pitchFamily="34" charset="0"/>
              </a:rPr>
              <a:t>®</a:t>
            </a:r>
            <a:r>
              <a:rPr lang="en-US" sz="4800" dirty="0" smtClean="0">
                <a:solidFill>
                  <a:schemeClr val="bg1"/>
                </a:solidFill>
                <a:latin typeface="Franklin Gothic Heavy" pitchFamily="34" charset="0"/>
              </a:rPr>
              <a:t> Enterprise Guide</a:t>
            </a:r>
            <a:r>
              <a:rPr lang="en-US" sz="4800" baseline="30000" dirty="0" smtClean="0">
                <a:solidFill>
                  <a:schemeClr val="bg1"/>
                </a:solidFill>
                <a:latin typeface="Franklin Gothic Heavy" pitchFamily="34" charset="0"/>
              </a:rPr>
              <a:t>®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601237"/>
            <a:ext cx="6858000" cy="1097280"/>
          </a:xfrm>
          <a:noFill/>
        </p:spPr>
        <p:txBody>
          <a:bodyPr lIns="90488" tIns="44450" rIns="90488" bIns="44450" anchor="ctr">
            <a:noAutofit/>
          </a:bodyPr>
          <a:lstStyle/>
          <a:p>
            <a:pPr marL="342900" indent="-342900" algn="ctr">
              <a:spcBef>
                <a:spcPct val="0"/>
              </a:spcBef>
            </a:pPr>
            <a:r>
              <a:rPr lang="en-US" sz="2400" b="1" i="1" dirty="0" smtClean="0">
                <a:solidFill>
                  <a:schemeClr val="tx1"/>
                </a:solidFill>
              </a:rPr>
              <a:t>A Hands-on Workshop by</a:t>
            </a:r>
          </a:p>
          <a:p>
            <a:pPr marL="342900" indent="-342900" algn="ctr"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 marL="342900" indent="-342900" algn="ctr">
              <a:spcBef>
                <a:spcPct val="0"/>
              </a:spcBef>
            </a:pP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Kirk 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Paul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Lafler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 Mira Shapiro and Ryan Paul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Lafler</a:t>
            </a:r>
            <a:endParaRPr lang="en-US" sz="24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#1 – EG’s Welcome Screen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9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25856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767688" y="3230880"/>
            <a:ext cx="18288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9392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#1 – EG’s Main Window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18576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367352" y="1109336"/>
            <a:ext cx="841248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381000" y="1447800"/>
            <a:ext cx="18288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381000" y="3618248"/>
            <a:ext cx="18288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3020704" y="1434152"/>
            <a:ext cx="18288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9392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#1 – EG’s Menu Bar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86" y="1004248"/>
            <a:ext cx="8229600" cy="63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896" y="1625653"/>
            <a:ext cx="17049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7896" y="1638532"/>
            <a:ext cx="17240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98896" y="1638532"/>
            <a:ext cx="22002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6096" y="1644703"/>
            <a:ext cx="15430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13296" y="1646983"/>
            <a:ext cx="20383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48654" y="1625653"/>
            <a:ext cx="22574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48514" y="1625653"/>
            <a:ext cx="20955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ounded Rectangle 18"/>
          <p:cNvSpPr/>
          <p:nvPr/>
        </p:nvSpPr>
        <p:spPr>
          <a:xfrm>
            <a:off x="609600" y="1371600"/>
            <a:ext cx="38100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990600" y="1371600"/>
            <a:ext cx="38100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1371600" y="1371600"/>
            <a:ext cx="38100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1752600" y="1371600"/>
            <a:ext cx="45720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2286000" y="1371600"/>
            <a:ext cx="54864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2899696" y="1371600"/>
            <a:ext cx="45720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3388056" y="1371600"/>
            <a:ext cx="365760" cy="22860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19200" y="990600"/>
            <a:ext cx="6858000" cy="36576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Accessing</a:t>
            </a: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Multi-platform Data Sources</a:t>
            </a:r>
            <a:endParaRPr lang="en-US" sz="7200" dirty="0">
              <a:ln w="10541" cmpd="sng">
                <a:noFill/>
                <a:prstDash val="solid"/>
              </a:ln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67352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Accessing Multi-platform Data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1000" y="1053152"/>
            <a:ext cx="8503920" cy="47548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SAS data sets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Text files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Microsoft Excel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Microsoft Access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SPSS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err="1" smtClean="0">
                <a:latin typeface="Calibri" pitchFamily="34" charset="0"/>
                <a:ea typeface="Verdana" pitchFamily="34" charset="0"/>
                <a:cs typeface="Verdana" pitchFamily="34" charset="0"/>
              </a:rPr>
              <a:t>Stata</a:t>
            </a:r>
            <a:endParaRPr lang="en-US" sz="2800" b="1" kern="0" dirty="0" smtClean="0"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JMP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Relational database tables:</a:t>
            </a:r>
          </a:p>
          <a:p>
            <a:pPr marL="1257300" lvl="2" indent="-342900"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Oracle		 </a:t>
            </a:r>
            <a:r>
              <a:rPr lang="en-US" sz="2400" b="1" kern="0" dirty="0" err="1" smtClean="0">
                <a:latin typeface="Calibri" pitchFamily="34" charset="0"/>
                <a:ea typeface="Verdana"/>
                <a:cs typeface="Verdana"/>
                <a:sym typeface="Symbol"/>
              </a:rPr>
              <a:t>MySQL</a:t>
            </a:r>
            <a:endParaRPr lang="en-US" sz="2400" b="1" kern="0" dirty="0" smtClean="0"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marL="1257300" lvl="2" indent="-342900"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DB2			 </a:t>
            </a:r>
            <a:r>
              <a:rPr lang="en-US" sz="2400" b="1" kern="0" dirty="0" err="1" smtClean="0">
                <a:latin typeface="Calibri" pitchFamily="34" charset="0"/>
                <a:ea typeface="Verdana"/>
                <a:cs typeface="Verdana"/>
                <a:sym typeface="Symbol"/>
              </a:rPr>
              <a:t>Teradata</a:t>
            </a:r>
            <a:endParaRPr lang="en-US" sz="2400" b="1" kern="0" dirty="0" smtClean="0"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marL="1257300" lvl="2" indent="-342900"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SQL-Server		 </a:t>
            </a:r>
            <a:r>
              <a:rPr lang="en-US" sz="2400" b="1" kern="0" dirty="0" smtClean="0">
                <a:latin typeface="Calibri" pitchFamily="34" charset="0"/>
                <a:ea typeface="Verdana"/>
                <a:cs typeface="Verdana"/>
              </a:rPr>
              <a:t>Other databases</a:t>
            </a:r>
            <a:endParaRPr lang="en-US" sz="2400" b="1" kern="0" dirty="0" smtClean="0"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224" y="4530026"/>
            <a:ext cx="27432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0480" y="4898478"/>
            <a:ext cx="27432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8700" y="5244152"/>
            <a:ext cx="27432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#2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Reading MOVIES Table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162335"/>
            <a:ext cx="850392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Arial" pitchFamily="34" charset="0"/>
              </a:rPr>
              <a:t>Click EG’s “Open”           icon on the main menu bar.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“Data”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the MOVIES dataset in the Open Data window and click the Open button to read the data into EG.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Let’s discuss the exercise and the resulting dataset.</a:t>
            </a:r>
            <a:endParaRPr lang="en-US" sz="2400" b="1" dirty="0">
              <a:cs typeface="Times New Roman" pitchFamily="18" charset="0"/>
            </a:endParaRPr>
          </a:p>
        </p:txBody>
      </p:sp>
      <p:pic>
        <p:nvPicPr>
          <p:cNvPr id="4" name="Picture 6" descr="Open Folder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696" y="1066800"/>
            <a:ext cx="548640" cy="525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#2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0" name="Picture 4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7" y="1025851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5943600" y="2133600"/>
            <a:ext cx="283464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#2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" name="Picture 5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7" y="990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284720" y="681931"/>
            <a:ext cx="1554480" cy="800219"/>
          </a:xfrm>
          <a:prstGeom prst="rect">
            <a:avLst/>
          </a:prstGeom>
          <a:solidFill>
            <a:srgbClr val="C00000"/>
          </a:solidFill>
          <a:ln>
            <a:noFill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Open Data Window</a:t>
            </a: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2093800" y="2928584"/>
            <a:ext cx="118872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2043752" y="5001904"/>
            <a:ext cx="6583680" cy="64008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#2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12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59" y="1025856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553200" y="533400"/>
            <a:ext cx="2468880" cy="109728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MOVIES dataset  (table) after being read into EG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Dataset Attributes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143000"/>
            <a:ext cx="85039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Click EG’s “Tasks” tab on the main menu bar.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“Data” from the Tasks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“Data Set Attributes…” from the Data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desired options from the “Data Set Attributes” Wizard.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Let’s discuss the exercise and the resulting output.</a:t>
            </a:r>
            <a:endParaRPr lang="en-US" sz="24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>
            <a:spLocks noChangeArrowheads="1"/>
          </p:cNvSpPr>
          <p:nvPr/>
        </p:nvSpPr>
        <p:spPr bwMode="auto">
          <a:xfrm>
            <a:off x="381000" y="381000"/>
            <a:ext cx="850392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i="0" dirty="0">
                <a:latin typeface="+mn-lt"/>
              </a:rPr>
              <a:t>Copyright © </a:t>
            </a:r>
            <a:r>
              <a:rPr lang="en-US" sz="2800" i="0" dirty="0" smtClean="0">
                <a:latin typeface="+mn-lt"/>
              </a:rPr>
              <a:t>2010-2017 </a:t>
            </a:r>
            <a:r>
              <a:rPr lang="en-US" sz="2800" i="0" dirty="0">
                <a:latin typeface="+mn-lt"/>
              </a:rPr>
              <a:t>by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i="0" dirty="0">
                <a:latin typeface="+mn-lt"/>
              </a:rPr>
              <a:t>Kirk Paul </a:t>
            </a:r>
            <a:r>
              <a:rPr lang="en-US" sz="2800" i="0" dirty="0" err="1">
                <a:latin typeface="+mn-lt"/>
              </a:rPr>
              <a:t>Lafler</a:t>
            </a:r>
            <a:r>
              <a:rPr lang="en-US" sz="2800" i="0" dirty="0">
                <a:latin typeface="+mn-lt"/>
              </a:rPr>
              <a:t> and Software Intelligence Corporation.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i="0" dirty="0">
                <a:latin typeface="+mn-lt"/>
              </a:rPr>
              <a:t>   All rights reserved.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endParaRPr lang="en-US" sz="2400" i="0" dirty="0">
              <a:latin typeface="+mn-lt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400" i="0" dirty="0" smtClean="0">
                <a:latin typeface="+mn-lt"/>
              </a:rPr>
              <a:t>SAS </a:t>
            </a:r>
            <a:r>
              <a:rPr lang="en-US" sz="2400" i="0" dirty="0">
                <a:latin typeface="+mn-lt"/>
              </a:rPr>
              <a:t>is the registered trademark of SAS Institute Inc., Cary, NC</a:t>
            </a:r>
            <a:r>
              <a:rPr lang="en-US" sz="2400" i="0" dirty="0" smtClean="0">
                <a:latin typeface="+mn-lt"/>
              </a:rPr>
              <a:t>,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400" i="0" dirty="0" smtClean="0">
                <a:latin typeface="+mn-lt"/>
              </a:rPr>
              <a:t>USA</a:t>
            </a:r>
            <a:r>
              <a:rPr lang="en-US" sz="2400" i="0" dirty="0">
                <a:latin typeface="+mn-lt"/>
              </a:rPr>
              <a:t>.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endParaRPr lang="en-US" sz="2400" i="0" dirty="0">
              <a:latin typeface="+mn-lt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400" i="0" dirty="0">
                <a:latin typeface="+mn-lt"/>
              </a:rPr>
              <a:t>All other company and product names mentioned are used for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400" i="0" dirty="0">
                <a:latin typeface="+mn-lt"/>
              </a:rPr>
              <a:t>identification purposes only and may be trademarks of </a:t>
            </a:r>
            <a:r>
              <a:rPr lang="en-US" sz="2400" i="0" dirty="0" smtClean="0">
                <a:latin typeface="+mn-lt"/>
              </a:rPr>
              <a:t>their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400" i="0" dirty="0" smtClean="0">
                <a:latin typeface="+mn-lt"/>
              </a:rPr>
              <a:t>respective owners</a:t>
            </a:r>
            <a:r>
              <a:rPr lang="en-US" sz="2400" i="0" dirty="0">
                <a:latin typeface="+mn-lt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90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2392680" y="1429376"/>
            <a:ext cx="26517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4919336" y="4079544"/>
            <a:ext cx="384048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8" y="990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62800" y="381000"/>
            <a:ext cx="182880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Dataset Attributes Window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(Part 1 of 2)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595952" y="2411104"/>
            <a:ext cx="466344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4960280" y="5548952"/>
            <a:ext cx="9144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6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301" y="990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162800" y="294794"/>
            <a:ext cx="1828800" cy="1544012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Dataset Attributes Window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(Part 2 of 2)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636896" y="2526656"/>
            <a:ext cx="2743200" cy="8229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890520" y="3797944"/>
            <a:ext cx="1371600" cy="64008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5875360" y="5548952"/>
            <a:ext cx="9144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BF3"/>
              </a:clrFrom>
              <a:clrTo>
                <a:srgbClr val="FDFB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017896"/>
            <a:ext cx="5486400" cy="558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#3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BF3"/>
              </a:clrFrom>
              <a:clrTo>
                <a:srgbClr val="FDFB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210" y="1039503"/>
            <a:ext cx="8229600" cy="461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#4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Reading ACTORS Table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143000"/>
            <a:ext cx="8503920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Following the steps presented in Exercise </a:t>
            </a: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#2, </a:t>
            </a: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click EG’s “Open”</a:t>
            </a:r>
          </a:p>
          <a:p>
            <a:pPr marL="457200" indent="-457200">
              <a:spcBef>
                <a:spcPts val="600"/>
              </a:spcBef>
            </a:pP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                  icon on the main menu bar.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“Data”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ACTORS dataset in the Open Data window and click the Open button to read the data into EG.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Let’s discuss the exercise and the resulting dataset.</a:t>
            </a:r>
            <a:endParaRPr lang="en-US" sz="2400" b="1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198" y="1545608"/>
            <a:ext cx="552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#4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906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284720" y="681931"/>
            <a:ext cx="1554480" cy="800219"/>
          </a:xfrm>
          <a:prstGeom prst="rect">
            <a:avLst/>
          </a:prstGeom>
          <a:solidFill>
            <a:srgbClr val="C00000"/>
          </a:solidFill>
          <a:ln>
            <a:noFill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Open Data Window</a:t>
            </a:r>
          </a:p>
        </p:txBody>
      </p:sp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2093800" y="2188192"/>
            <a:ext cx="118872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>
            <a:off x="2043752" y="5001904"/>
            <a:ext cx="6583680" cy="64008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#4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5" name="Picture 3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1053151"/>
            <a:ext cx="731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553200" y="533400"/>
            <a:ext cx="2468880" cy="109728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ACTORS dataset  (table) after being read into EG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67352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Tab-delimited Data Files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1000" y="1053152"/>
            <a:ext cx="8503920" cy="47548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Tab-delimited Data Files: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Store data in a tabular structure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Use a tab stop character between each value of a record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Are very common and exported by many database and spreadsheet applications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Can easily be accessed and processed using SAS Enterprise Guide (EG)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Tab-delimited Data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143000"/>
            <a:ext cx="850392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Click the “File” tab on the main menu bar and select “Import Data”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“Importable Data Files - Tab” file type.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“Movies (with Tabs)” file from the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Click the “Open” button.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desired options from the Import Data Wizard.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Let’s discuss the exercise and the resulting dataset.</a:t>
            </a:r>
            <a:endParaRPr lang="en-US" sz="24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>
                <a:solidFill>
                  <a:srgbClr val="C00000"/>
                </a:solidFill>
                <a:latin typeface="Impact" pitchFamily="34" charset="0"/>
              </a:rPr>
              <a:t>Workshop Objectives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41762667"/>
              </p:ext>
            </p:extLst>
          </p:nvPr>
        </p:nvGraphicFramePr>
        <p:xfrm>
          <a:off x="64395" y="1143000"/>
          <a:ext cx="896112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85738" y="1271852"/>
            <a:ext cx="1645920" cy="1645920"/>
          </a:xfrm>
          <a:prstGeom prst="round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Picture 7" descr="High-rise Building #7.jpg"/>
          <p:cNvPicPr preferRelativeResize="0"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86400" y="1267169"/>
            <a:ext cx="1645920" cy="1645920"/>
          </a:xfrm>
          <a:prstGeom prst="roundRect">
            <a:avLst/>
          </a:prstGeom>
          <a:ln w="76200">
            <a:solidFill>
              <a:srgbClr val="C00000"/>
            </a:solidFill>
          </a:ln>
        </p:spPr>
      </p:pic>
      <p:pic>
        <p:nvPicPr>
          <p:cNvPr id="9" name="Picture 8" descr="Communication #!.jpg"/>
          <p:cNvPicPr preferRelativeResize="0"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25833" y="1267370"/>
            <a:ext cx="1645920" cy="1645920"/>
          </a:xfrm>
          <a:prstGeom prst="roundRect">
            <a:avLst/>
          </a:prstGeom>
          <a:ln w="76200">
            <a:solidFill>
              <a:srgbClr val="C00000"/>
            </a:solidFill>
          </a:ln>
        </p:spPr>
      </p:pic>
      <p:pic>
        <p:nvPicPr>
          <p:cNvPr id="10" name="Picture 9" descr="Binary Code #2.jpg"/>
          <p:cNvPicPr preferRelativeResize="0"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234224" y="1267168"/>
            <a:ext cx="1645920" cy="1645920"/>
          </a:xfrm>
          <a:prstGeom prst="roundRect">
            <a:avLst/>
          </a:prstGeom>
          <a:ln w="76200">
            <a:solidFill>
              <a:srgbClr val="C00000"/>
            </a:solidFill>
          </a:ln>
        </p:spPr>
      </p:pic>
      <p:pic>
        <p:nvPicPr>
          <p:cNvPr id="11" name="Picture 10" descr="Business #1.bmp"/>
          <p:cNvPicPr preferRelativeResize="0"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0640" y="1263222"/>
            <a:ext cx="1645920" cy="1645920"/>
          </a:xfrm>
          <a:prstGeom prst="roundRect">
            <a:avLst/>
          </a:prstGeom>
          <a:ln w="762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00" y="914400"/>
            <a:ext cx="2743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443552" y="2930856"/>
            <a:ext cx="292608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9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83429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00800" y="609600"/>
            <a:ext cx="1828800" cy="82296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Movies (with tabs) File</a:t>
            </a: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1711656" y="3901440"/>
            <a:ext cx="27432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2672688" y="5135880"/>
            <a:ext cx="27432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5625152" y="5669280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7" name="Picture 3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76952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136944" y="851848"/>
            <a:ext cx="1828800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Specify Data to Import</a:t>
            </a: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1646832" y="2667000"/>
            <a:ext cx="292608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3035944" y="5562600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" name="Picture 1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95" y="963304"/>
            <a:ext cx="594360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89663" y="868680"/>
            <a:ext cx="1735137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Data Source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035944" y="5634024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96" y="990600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141720" y="838200"/>
            <a:ext cx="2011680" cy="100584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Column (Field) Attribute Definitions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035944" y="5565784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95" y="990600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62367" y="841403"/>
            <a:ext cx="1645920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Advanced Options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852536" y="5579432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#5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1039503"/>
            <a:ext cx="7772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086600" y="89848"/>
            <a:ext cx="1828800" cy="9144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SAS data set after importation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Import MS-Excel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143000"/>
            <a:ext cx="85039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Click the “File” tab on the main menu bar and select “Import Data”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“Microsoft Excel Workbooks” file type.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“Movies” Excel file from the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Select the desired options from the Import Data Wizard.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latin typeface="Calibri" pitchFamily="34" charset="0"/>
                <a:cs typeface="Times New Roman" pitchFamily="18" charset="0"/>
              </a:rPr>
              <a:t>Let’s discuss the exercise and the resulting dataset.</a:t>
            </a:r>
            <a:endParaRPr lang="en-US" sz="2400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00" y="955344"/>
            <a:ext cx="2743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443552" y="2971800"/>
            <a:ext cx="292608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68992"/>
            <a:ext cx="7772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00800" y="620971"/>
            <a:ext cx="1828800" cy="800219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Movies Excel File</a:t>
            </a: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1905000" y="1918648"/>
            <a:ext cx="27432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2788920" y="5094936"/>
            <a:ext cx="384048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6320504" y="5669280"/>
            <a:ext cx="9144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dirty="0" smtClean="0">
                <a:solidFill>
                  <a:srgbClr val="C00000"/>
                </a:solidFill>
                <a:latin typeface="Impact" pitchFamily="34" charset="0"/>
              </a:rPr>
              <a:t>Tables Used in Exercise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3" name="Picture 10" descr="Mov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04" y="1143000"/>
            <a:ext cx="6675120" cy="296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Acto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322674"/>
            <a:ext cx="5852160" cy="230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7277440" y="2133600"/>
            <a:ext cx="1188720" cy="4572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Movies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874520" y="4724400"/>
            <a:ext cx="1097280" cy="4572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63304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136944" y="851848"/>
            <a:ext cx="1828800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Specify Data to Import</a:t>
            </a: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1646832" y="2667000"/>
            <a:ext cx="292608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3035944" y="5562600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8" y="963304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89663" y="868680"/>
            <a:ext cx="1735137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Data Source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035944" y="5538488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623248" y="1742136"/>
            <a:ext cx="5394960" cy="8229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63304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141720" y="838200"/>
            <a:ext cx="2011680" cy="100584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Column (Field) Attribute Definitions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022296" y="5552136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95" y="963304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62367" y="841403"/>
            <a:ext cx="1645920" cy="7315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Advanced Options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852536" y="5565784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#6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84911"/>
            <a:ext cx="7772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086600" y="89848"/>
            <a:ext cx="1828800" cy="9144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SAS data set after importation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19200" y="990600"/>
            <a:ext cx="6858000" cy="36576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Summarizing</a:t>
            </a: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Statistics</a:t>
            </a: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and Data</a:t>
            </a:r>
            <a:endParaRPr lang="en-US" sz="7200" dirty="0">
              <a:ln w="10541" cmpd="sng">
                <a:noFill/>
                <a:prstDash val="solid"/>
              </a:ln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Summarizing Statistics and Data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81000" y="968991"/>
            <a:ext cx="8503920" cy="5029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Little or no programming required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Supported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 features: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baseline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Producing “Quick and dirty” summary statistics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baseline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Recoding</a:t>
            </a: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data values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Rearranging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 data order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baseline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Merging (</a:t>
            </a: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or joining) tables of data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Transposing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 data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noProof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Concatenating data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kumimoji="0" lang="en-US" sz="2400" b="1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Comparing</a:t>
            </a:r>
            <a:r>
              <a:rPr kumimoji="0" lang="en-US" sz="2400" b="1" i="0" u="none" strike="noStrike" kern="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Verdana" pitchFamily="34" charset="0"/>
                <a:cs typeface="Verdana" pitchFamily="34" charset="0"/>
              </a:rPr>
              <a:t> data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Characterize Data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086135"/>
            <a:ext cx="84124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the “Movies” dataset from the Process Flow work surface.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Click the “Tasks” tab on the main menu bar and select “Describe”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“Characterize Data” from the Describe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the desired options shown by the Characterize Data Wizard.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Let’s discuss the exercise and the resulting dataset.</a:t>
            </a:r>
            <a:endParaRPr lang="en-US" sz="2400" b="1" dirty="0">
              <a:cs typeface="Times New Roman" pitchFamily="18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14400"/>
            <a:ext cx="221230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1235" y="1566933"/>
            <a:ext cx="338555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394648" y="1483056"/>
            <a:ext cx="2377440" cy="4572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2624464" y="3817960"/>
            <a:ext cx="3474720" cy="4572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593" y="922360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00800" y="467083"/>
            <a:ext cx="1828800" cy="1107996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the Data for Reporting</a:t>
            </a: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533400" y="2286000"/>
            <a:ext cx="384048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4142096" y="5503232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dirty="0" smtClean="0">
                <a:solidFill>
                  <a:srgbClr val="C00000"/>
                </a:solidFill>
                <a:latin typeface="Impact" pitchFamily="34" charset="0"/>
              </a:rPr>
              <a:t>Excel File Used in Exercise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4" name="Picture 2" descr="Movies - Microsoft Excel F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480" y="1143000"/>
            <a:ext cx="6400800" cy="443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024048" y="1855694"/>
            <a:ext cx="1463040" cy="4572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/>
              <a:t>Movies.xls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52" y="922360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164240" y="677259"/>
            <a:ext cx="1920240" cy="9144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Report Options</a:t>
            </a: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78808" y="1676400"/>
            <a:ext cx="2286000" cy="109728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4143688" y="5494360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904" y="922360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385560" y="680443"/>
            <a:ext cx="1920240" cy="9144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Specify Output Limits</a:t>
            </a: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4892040" y="5497544"/>
            <a:ext cx="82296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473120" y="1701192"/>
            <a:ext cx="4114800" cy="9144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"/>
          <p:cNvPicPr preferRelativeResize="0"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1588" y="954065"/>
            <a:ext cx="457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09800" y="906440"/>
            <a:ext cx="4754880" cy="5120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909176" y="658504"/>
            <a:ext cx="164592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Summary Output and Statistics Listing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05024" y="900752"/>
            <a:ext cx="4754880" cy="5120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1224" y="959977"/>
            <a:ext cx="457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915776" y="658504"/>
            <a:ext cx="164592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Summary Output and Statistics Listing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96152" y="895064"/>
            <a:ext cx="4754880" cy="5120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953368"/>
            <a:ext cx="457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915776" y="658504"/>
            <a:ext cx="164592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Summary Output and Statistics Listing</a:t>
            </a: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91376" y="900752"/>
            <a:ext cx="4754880" cy="5120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915776" y="658504"/>
            <a:ext cx="164592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Summary Output and Statistics Listing</a:t>
            </a:r>
          </a:p>
        </p:txBody>
      </p:sp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5571" y="949655"/>
            <a:ext cx="457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#7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96152" y="895064"/>
            <a:ext cx="4754880" cy="5120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915776" y="658504"/>
            <a:ext cx="1645920" cy="13716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Summary Output and Statistics Listing</a:t>
            </a:r>
          </a:p>
        </p:txBody>
      </p:sp>
      <p:pic>
        <p:nvPicPr>
          <p:cNvPr id="10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8450" y="949656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19200" y="990600"/>
            <a:ext cx="6858000" cy="338328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Manipulating</a:t>
            </a: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Data Structures</a:t>
            </a:r>
            <a:endParaRPr lang="en-US" sz="7200" dirty="0" smtClean="0">
              <a:ln w="10541" cmpd="sng">
                <a:noFill/>
                <a:prstDash val="solid"/>
              </a:ln>
              <a:solidFill>
                <a:schemeClr val="bg1"/>
              </a:solidFill>
              <a:latin typeface="Impact" pitchFamily="34" charset="0"/>
            </a:endParaRP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and Data</a:t>
            </a:r>
            <a:endParaRPr lang="en-US" sz="7200" dirty="0">
              <a:ln w="10541" cmpd="sng">
                <a:noFill/>
                <a:prstDash val="solid"/>
              </a:ln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What is a Match-Merge (</a:t>
            </a:r>
            <a:r>
              <a:rPr lang="en-US" sz="4400" i="0" dirty="0" err="1" smtClean="0">
                <a:solidFill>
                  <a:srgbClr val="C00000"/>
                </a:solidFill>
                <a:latin typeface="Impact" pitchFamily="34" charset="0"/>
              </a:rPr>
              <a:t>Equi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-Join)?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1000" y="990600"/>
            <a:ext cx="8503920" cy="2475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i="0" dirty="0"/>
              <a:t> </a:t>
            </a:r>
            <a:r>
              <a:rPr lang="en-US" sz="2800" b="1" dirty="0" smtClean="0">
                <a:sym typeface="Monotype Sorts" pitchFamily="2" charset="2"/>
              </a:rPr>
              <a:t> Process of combining tables side-by-side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 Performs a matching process between rows in tables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 Some or all of the tables’ contents are brought</a:t>
            </a:r>
          </a:p>
          <a:p>
            <a:pPr algn="just"/>
            <a:r>
              <a:rPr lang="en-US" sz="2800" b="1" dirty="0" smtClean="0">
                <a:sym typeface="Monotype Sorts" pitchFamily="2" charset="2"/>
              </a:rPr>
              <a:t>    together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 Gather and manipulate data from across tables</a:t>
            </a:r>
            <a:endParaRPr lang="en-US" sz="2400" b="1" i="0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143000" y="4038600"/>
            <a:ext cx="6400800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0" dirty="0"/>
              <a:t>Visually, it </a:t>
            </a:r>
            <a:r>
              <a:rPr lang="en-US" sz="2800" b="1" i="0" dirty="0" smtClean="0"/>
              <a:t>looks </a:t>
            </a:r>
            <a:r>
              <a:rPr lang="en-US" sz="2800" b="1" i="0" dirty="0"/>
              <a:t>something like this: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68304" y="4800600"/>
            <a:ext cx="1625600" cy="457200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 lIns="90488" tIns="44450" rIns="90488" bIns="44450" anchor="ctr">
            <a:flatTx/>
          </a:bodyPr>
          <a:lstStyle/>
          <a:p>
            <a:pPr algn="ctr">
              <a:defRPr/>
            </a:pPr>
            <a:endParaRPr lang="en-US" sz="1400" i="0" dirty="0">
              <a:solidFill>
                <a:srgbClr val="D0343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45806" y="4797425"/>
            <a:ext cx="1554480" cy="3937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 extrusionH="76200">
            <a:extrusionClr>
              <a:srgbClr val="C00000"/>
            </a:extrusionClr>
          </a:sp3d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0" dirty="0">
                <a:solidFill>
                  <a:schemeClr val="bg1"/>
                </a:solidFill>
              </a:rPr>
              <a:t>Table Two</a:t>
            </a: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943100" y="5029200"/>
            <a:ext cx="82296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Rectangle 10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6200" y="4724400"/>
            <a:ext cx="1897062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5900" y="4800600"/>
            <a:ext cx="1625600" cy="457200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 lIns="90488" tIns="44450" rIns="90488" bIns="44450" anchor="ctr">
            <a:flatTx/>
          </a:bodyPr>
          <a:lstStyle/>
          <a:p>
            <a:pPr algn="ctr">
              <a:defRPr/>
            </a:pPr>
            <a:endParaRPr lang="en-US" sz="1400" i="0">
              <a:solidFill>
                <a:schemeClr val="accent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71461" y="4786952"/>
            <a:ext cx="1554480" cy="3937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0" dirty="0">
                <a:solidFill>
                  <a:schemeClr val="bg1"/>
                </a:solidFill>
              </a:rPr>
              <a:t>Table One</a:t>
            </a: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7315200" y="5029200"/>
            <a:ext cx="82296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7" name="Rectangle 10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410200" y="4724400"/>
            <a:ext cx="1897062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5549900" y="4800600"/>
            <a:ext cx="1625600" cy="457200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 lIns="90488" tIns="44450" rIns="90488" bIns="44450" anchor="ctr">
            <a:flatTx/>
          </a:bodyPr>
          <a:lstStyle/>
          <a:p>
            <a:pPr algn="ctr">
              <a:defRPr/>
            </a:pPr>
            <a:endParaRPr lang="en-US" sz="1400" i="0">
              <a:solidFill>
                <a:schemeClr val="accent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5605461" y="4786952"/>
            <a:ext cx="1554480" cy="39370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0" dirty="0">
                <a:solidFill>
                  <a:schemeClr val="bg1"/>
                </a:solidFill>
              </a:rPr>
              <a:t>Table </a:t>
            </a:r>
            <a:r>
              <a:rPr lang="en-US" sz="2000" b="1" i="0" dirty="0" smtClean="0">
                <a:solidFill>
                  <a:schemeClr val="bg1"/>
                </a:solidFill>
              </a:rPr>
              <a:t>Three</a:t>
            </a:r>
            <a:endParaRPr lang="en-US" sz="2000" b="1" i="0" dirty="0">
              <a:solidFill>
                <a:schemeClr val="bg1"/>
              </a:solidFill>
            </a:endParaRP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>
            <a:off x="4648200" y="5029200"/>
            <a:ext cx="82296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8199120" y="4800600"/>
            <a:ext cx="548640" cy="397545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i="0" dirty="0" smtClean="0">
                <a:solidFill>
                  <a:schemeClr val="bg1"/>
                </a:solidFill>
              </a:rPr>
              <a:t>. . .</a:t>
            </a:r>
            <a:endParaRPr lang="en-US" sz="2000" b="1" i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/>
      <p:bldP spid="11" grpId="0" animBg="1"/>
      <p:bldP spid="12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Why Perform an </a:t>
            </a:r>
            <a:r>
              <a:rPr lang="en-US" sz="4400" i="0" dirty="0" err="1" smtClean="0">
                <a:solidFill>
                  <a:srgbClr val="C00000"/>
                </a:solidFill>
                <a:latin typeface="Impact" pitchFamily="34" charset="0"/>
              </a:rPr>
              <a:t>Equi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-Join?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1000" y="990600"/>
            <a:ext cx="8229600" cy="34445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Data is often stored in separate tables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Joins allow data to be combined as if it were stored</a:t>
            </a:r>
          </a:p>
          <a:p>
            <a:pPr algn="just"/>
            <a:r>
              <a:rPr lang="en-US" sz="2800" b="1" dirty="0" smtClean="0">
                <a:sym typeface="Monotype Sorts" pitchFamily="2" charset="2"/>
              </a:rPr>
              <a:t>   in one huge file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Provide exciting insights into data relationships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800" b="1" dirty="0" smtClean="0">
                <a:sym typeface="Monotype Sorts" pitchFamily="2" charset="2"/>
              </a:rPr>
              <a:t> Types of joins:</a:t>
            </a:r>
          </a:p>
          <a:p>
            <a:pPr lvl="1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en-US" sz="2400" b="1" dirty="0" smtClean="0">
                <a:sym typeface="Monotype Sorts" pitchFamily="2" charset="2"/>
              </a:rPr>
              <a:t> Inner joins – a maximum of 256 tables can be joined</a:t>
            </a:r>
          </a:p>
          <a:p>
            <a:pPr lvl="1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en-US" sz="2400" b="1" dirty="0" smtClean="0">
                <a:sym typeface="Monotype Sorts" pitchFamily="2" charset="2"/>
              </a:rPr>
              <a:t> Outer joins – a maximum of 2 tables can be joined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19200" y="990600"/>
            <a:ext cx="6858000" cy="43891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Introducing and Launching </a:t>
            </a:r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Enterprise Guide</a:t>
            </a:r>
          </a:p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(EG</a:t>
            </a:r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)</a:t>
            </a:r>
            <a:endParaRPr lang="en-US" sz="7200" dirty="0" smtClean="0">
              <a:ln w="10541" cmpd="sng">
                <a:noFill/>
                <a:prstDash val="solid"/>
              </a:ln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What Happens During an </a:t>
            </a:r>
            <a:r>
              <a:rPr lang="en-US" sz="4400" i="0" dirty="0" err="1" smtClean="0">
                <a:solidFill>
                  <a:srgbClr val="C00000"/>
                </a:solidFill>
                <a:latin typeface="Impact" pitchFamily="34" charset="0"/>
              </a:rPr>
              <a:t>Equi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-Join?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5" name="Text Box 1026"/>
          <p:cNvSpPr txBox="1">
            <a:spLocks noChangeArrowheads="1"/>
          </p:cNvSpPr>
          <p:nvPr/>
        </p:nvSpPr>
        <p:spPr bwMode="auto">
          <a:xfrm>
            <a:off x="402608" y="990600"/>
            <a:ext cx="8503920" cy="178253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just">
              <a:spcBef>
                <a:spcPts val="600"/>
              </a:spcBef>
              <a:buFont typeface="Monotype Sorts" pitchFamily="2" charset="2"/>
              <a:buNone/>
            </a:pPr>
            <a:r>
              <a:rPr lang="en-US" sz="2800" b="1" i="0" dirty="0">
                <a:sym typeface="Monotype Sorts" pitchFamily="2" charset="2"/>
              </a:rPr>
              <a:t>When joining two tables: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400" b="1" i="0" dirty="0">
                <a:sym typeface="Monotype Sorts" pitchFamily="2" charset="2"/>
              </a:rPr>
              <a:t> An intermediate Cartesian product is </a:t>
            </a:r>
            <a:r>
              <a:rPr lang="en-US" sz="2400" b="1" i="0" dirty="0" smtClean="0">
                <a:sym typeface="Monotype Sorts" pitchFamily="2" charset="2"/>
              </a:rPr>
              <a:t>constructed </a:t>
            </a:r>
            <a:r>
              <a:rPr lang="en-US" sz="2400" b="1" i="0" dirty="0">
                <a:sym typeface="Monotype Sorts" pitchFamily="2" charset="2"/>
              </a:rPr>
              <a:t>from </a:t>
            </a:r>
            <a:r>
              <a:rPr lang="en-US" sz="2400" b="1" i="0" dirty="0" smtClean="0">
                <a:sym typeface="Monotype Sorts" pitchFamily="2" charset="2"/>
              </a:rPr>
              <a:t>the</a:t>
            </a:r>
          </a:p>
          <a:p>
            <a:pPr algn="just"/>
            <a:r>
              <a:rPr lang="en-US" sz="2400" b="1" dirty="0" smtClean="0">
                <a:sym typeface="Monotype Sorts" pitchFamily="2" charset="2"/>
              </a:rPr>
              <a:t>  </a:t>
            </a:r>
            <a:r>
              <a:rPr lang="en-US" sz="2400" b="1" i="0" dirty="0" smtClean="0">
                <a:sym typeface="Monotype Sorts" pitchFamily="2" charset="2"/>
              </a:rPr>
              <a:t> </a:t>
            </a:r>
            <a:r>
              <a:rPr lang="en-US" sz="2400" b="1" i="0" dirty="0">
                <a:sym typeface="Monotype Sorts" pitchFamily="2" charset="2"/>
              </a:rPr>
              <a:t>two tables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400" b="1" i="0" dirty="0">
                <a:sym typeface="Monotype Sorts" pitchFamily="2" charset="2"/>
              </a:rPr>
              <a:t> Rows are selected that match the WHERE clause</a:t>
            </a:r>
          </a:p>
        </p:txBody>
      </p:sp>
      <p:sp>
        <p:nvSpPr>
          <p:cNvPr id="6" name="Text Box 1027"/>
          <p:cNvSpPr txBox="1">
            <a:spLocks noChangeArrowheads="1"/>
          </p:cNvSpPr>
          <p:nvPr/>
        </p:nvSpPr>
        <p:spPr bwMode="auto">
          <a:xfrm>
            <a:off x="381000" y="3051416"/>
            <a:ext cx="8503920" cy="25981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just">
              <a:spcBef>
                <a:spcPts val="600"/>
              </a:spcBef>
              <a:buFont typeface="Monotype Sorts" pitchFamily="2" charset="2"/>
              <a:buNone/>
            </a:pPr>
            <a:r>
              <a:rPr lang="en-US" sz="2800" b="1" i="0" dirty="0">
                <a:sym typeface="Monotype Sorts" pitchFamily="2" charset="2"/>
              </a:rPr>
              <a:t>When joining more than two </a:t>
            </a:r>
            <a:r>
              <a:rPr lang="en-US" sz="2800" b="1" i="0" dirty="0" smtClean="0">
                <a:sym typeface="Monotype Sorts" pitchFamily="2" charset="2"/>
              </a:rPr>
              <a:t>table:</a:t>
            </a:r>
            <a:endParaRPr lang="en-US" sz="2800" b="1" i="0" dirty="0">
              <a:sym typeface="Monotype Sorts" pitchFamily="2" charset="2"/>
            </a:endParaRP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400" b="1" dirty="0" smtClean="0">
                <a:sym typeface="Monotype Sorts" pitchFamily="2" charset="2"/>
              </a:rPr>
              <a:t> Determines the order of processing to reduce the size of the</a:t>
            </a:r>
          </a:p>
          <a:p>
            <a:pPr algn="just">
              <a:buFont typeface="Monotype Sorts" pitchFamily="2" charset="2"/>
              <a:buNone/>
            </a:pPr>
            <a:r>
              <a:rPr lang="en-US" sz="2400" b="1" dirty="0" smtClean="0">
                <a:sym typeface="Monotype Sorts" pitchFamily="2" charset="2"/>
              </a:rPr>
              <a:t>   intermediate Cartesian product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400" b="1" i="0" dirty="0" smtClean="0">
                <a:sym typeface="Monotype Sorts" pitchFamily="2" charset="2"/>
              </a:rPr>
              <a:t> </a:t>
            </a:r>
            <a:r>
              <a:rPr lang="en-US" sz="2400" b="1" i="0" dirty="0">
                <a:sym typeface="Monotype Sorts" pitchFamily="2" charset="2"/>
              </a:rPr>
              <a:t>Reconstructs the join into several two-way joins</a:t>
            </a:r>
          </a:p>
          <a:p>
            <a:pPr algn="just">
              <a:spcBef>
                <a:spcPts val="600"/>
              </a:spcBef>
              <a:buFontTx/>
              <a:buChar char="•"/>
            </a:pPr>
            <a:r>
              <a:rPr lang="en-US" sz="2400" b="1" i="0" dirty="0">
                <a:sym typeface="Monotype Sorts" pitchFamily="2" charset="2"/>
              </a:rPr>
              <a:t> </a:t>
            </a:r>
            <a:r>
              <a:rPr lang="en-US" sz="2400" b="1" dirty="0" smtClean="0">
                <a:sym typeface="Monotype Sorts" pitchFamily="2" charset="2"/>
              </a:rPr>
              <a:t>U</a:t>
            </a:r>
            <a:r>
              <a:rPr lang="en-US" sz="2400" b="1" i="0" dirty="0" smtClean="0">
                <a:sym typeface="Monotype Sorts" pitchFamily="2" charset="2"/>
              </a:rPr>
              <a:t>nwanted </a:t>
            </a:r>
            <a:r>
              <a:rPr lang="en-US" sz="2400" b="1" i="0" dirty="0">
                <a:sym typeface="Monotype Sorts" pitchFamily="2" charset="2"/>
              </a:rPr>
              <a:t>rows and columns from the </a:t>
            </a:r>
            <a:r>
              <a:rPr lang="en-US" sz="2400" b="1" i="0" dirty="0" smtClean="0">
                <a:sym typeface="Monotype Sorts" pitchFamily="2" charset="2"/>
              </a:rPr>
              <a:t>intermediate tables</a:t>
            </a:r>
            <a:endParaRPr lang="en-US" sz="2400" b="1" i="0" dirty="0">
              <a:sym typeface="Monotype Sorts" pitchFamily="2" charset="2"/>
            </a:endParaRPr>
          </a:p>
          <a:p>
            <a:pPr algn="just"/>
            <a:r>
              <a:rPr lang="en-US" sz="2400" b="1" i="0" dirty="0">
                <a:sym typeface="Monotype Sorts" pitchFamily="2" charset="2"/>
              </a:rPr>
              <a:t>   </a:t>
            </a:r>
            <a:r>
              <a:rPr lang="en-US" sz="2400" b="1" i="0" dirty="0" smtClean="0">
                <a:sym typeface="Monotype Sorts" pitchFamily="2" charset="2"/>
              </a:rPr>
              <a:t>are removed</a:t>
            </a:r>
            <a:endParaRPr lang="en-US" sz="2400" b="1" i="0" dirty="0">
              <a:sym typeface="Monotype Sort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</a:t>
            </a:r>
            <a:r>
              <a:rPr lang="en-US" sz="4400" i="0" dirty="0" err="1" smtClean="0">
                <a:solidFill>
                  <a:srgbClr val="C00000"/>
                </a:solidFill>
                <a:latin typeface="Impact" pitchFamily="34" charset="0"/>
              </a:rPr>
              <a:t>Equi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-Join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50392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Click the “Tasks” tab on the main menu bar and select “Data”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“Query Builder” from the Data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the “Movies” and “Actors” datasets from the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Select the desired options displayed on the Query Builder Wizard.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Let’s discuss the exercise and the resulting merged dataset.</a:t>
            </a:r>
            <a:endParaRPr lang="en-US" sz="2400" b="1" dirty="0">
              <a:cs typeface="Times New Roman" pitchFamily="18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483" y="932782"/>
            <a:ext cx="228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7512" y="1240808"/>
            <a:ext cx="2560320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421944" y="1143000"/>
            <a:ext cx="2377440" cy="4572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2667000" y="1371600"/>
            <a:ext cx="2743200" cy="4572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029200" y="838200"/>
            <a:ext cx="1828800" cy="91440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ahoma" pitchFamily="34" charset="0"/>
                <a:cs typeface="Tahoma" pitchFamily="34" charset="0"/>
              </a:rPr>
              <a:t>Access Query Builder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1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690360" y="426720"/>
            <a:ext cx="1920240" cy="109728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MOVIES Table for Joining</a:t>
            </a: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655320" y="1905000"/>
            <a:ext cx="2560320" cy="16459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664192" y="1874520"/>
            <a:ext cx="9144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690360" y="426676"/>
            <a:ext cx="1920240" cy="1415772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Click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“Add Tables” to Add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r>
              <a:rPr kumimoji="0" lang="en-US" sz="2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nd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Table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655320" y="3342336"/>
            <a:ext cx="2011680" cy="91440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690360" y="421362"/>
            <a:ext cx="1920240" cy="1107996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ACTORS Table for Joining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8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2133600" y="1959592"/>
            <a:ext cx="914400" cy="27432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690360" y="289560"/>
            <a:ext cx="2103120" cy="146304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Click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“Join Tables” to Describe Type of Join Desired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9" name="Picture 1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7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690360" y="267474"/>
            <a:ext cx="2011680" cy="118872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Select Primary “Key” from Both Tables</a:t>
            </a: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685800" y="1717344"/>
            <a:ext cx="411480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28048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3083256" y="1864056"/>
            <a:ext cx="2468880" cy="155448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676712" y="272250"/>
            <a:ext cx="2103120" cy="1415772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Drag one or more Columns to Add it to Query</a:t>
            </a: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3429000" y="5503232"/>
            <a:ext cx="9144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22359"/>
            <a:ext cx="685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#8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934200" y="1333381"/>
            <a:ext cx="2011680" cy="800219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Output from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Equi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-Join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rrow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21188804">
            <a:off x="364606" y="844534"/>
            <a:ext cx="8042889" cy="4572000"/>
          </a:xfrm>
          <a:prstGeom prst="rect">
            <a:avLst/>
          </a:prstGeom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kern="0" dirty="0" smtClean="0">
                <a:solidFill>
                  <a:srgbClr val="C00000"/>
                </a:solidFill>
                <a:latin typeface="Impact" pitchFamily="34" charset="0"/>
                <a:ea typeface="Verdana" pitchFamily="34" charset="0"/>
                <a:cs typeface="Verdana" pitchFamily="34" charset="0"/>
              </a:rPr>
              <a:t>Enterprise Guide – A New Kind of Tool</a:t>
            </a:r>
            <a:endParaRPr lang="en-US" sz="4400" b="1" kern="0" dirty="0">
              <a:solidFill>
                <a:srgbClr val="C00000"/>
              </a:solidFill>
              <a:latin typeface="Impact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01355" y="5508224"/>
            <a:ext cx="165445" cy="16544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Oval 5"/>
          <p:cNvSpPr/>
          <p:nvPr/>
        </p:nvSpPr>
        <p:spPr>
          <a:xfrm>
            <a:off x="1368014" y="4818436"/>
            <a:ext cx="182880" cy="18288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Oval 6"/>
          <p:cNvSpPr/>
          <p:nvPr/>
        </p:nvSpPr>
        <p:spPr>
          <a:xfrm>
            <a:off x="2030506" y="4122775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Oval 7"/>
          <p:cNvSpPr/>
          <p:nvPr/>
        </p:nvSpPr>
        <p:spPr>
          <a:xfrm>
            <a:off x="2775595" y="3509711"/>
            <a:ext cx="258958" cy="25895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Oval 8"/>
          <p:cNvSpPr/>
          <p:nvPr/>
        </p:nvSpPr>
        <p:spPr>
          <a:xfrm>
            <a:off x="3832276" y="2840822"/>
            <a:ext cx="345277" cy="34527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Oval 9"/>
          <p:cNvSpPr/>
          <p:nvPr/>
        </p:nvSpPr>
        <p:spPr>
          <a:xfrm>
            <a:off x="5040417" y="2244669"/>
            <a:ext cx="445983" cy="44598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Oval 10"/>
          <p:cNvSpPr/>
          <p:nvPr/>
        </p:nvSpPr>
        <p:spPr>
          <a:xfrm>
            <a:off x="6289731" y="1752600"/>
            <a:ext cx="568269" cy="568269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Group 11"/>
          <p:cNvGrpSpPr/>
          <p:nvPr/>
        </p:nvGrpSpPr>
        <p:grpSpPr>
          <a:xfrm>
            <a:off x="1016090" y="5670470"/>
            <a:ext cx="2641510" cy="384199"/>
            <a:chOff x="720934" y="4111600"/>
            <a:chExt cx="2641510" cy="307999"/>
          </a:xfrm>
        </p:grpSpPr>
        <p:sp>
          <p:nvSpPr>
            <p:cNvPr id="13" name="Rectangle 12"/>
            <p:cNvSpPr/>
            <p:nvPr/>
          </p:nvSpPr>
          <p:spPr>
            <a:xfrm>
              <a:off x="720934" y="4111600"/>
              <a:ext cx="2641510" cy="30799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720934" y="4111600"/>
              <a:ext cx="2641510" cy="3079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666" tIns="0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Calibri" pitchFamily="34" charset="0"/>
                  <a:ea typeface="Verdana" pitchFamily="34" charset="0"/>
                  <a:cs typeface="Verdana" pitchFamily="34" charset="0"/>
                </a:rPr>
                <a:t>Built-in Wizards</a:t>
              </a:r>
              <a:endParaRPr lang="en-US" sz="2000" b="1" kern="1200" dirty="0">
                <a:latin typeface="Calibri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22299" y="4955330"/>
            <a:ext cx="2943513" cy="512151"/>
            <a:chOff x="1243692" y="3526446"/>
            <a:chExt cx="2943513" cy="512151"/>
          </a:xfrm>
        </p:grpSpPr>
        <p:sp>
          <p:nvSpPr>
            <p:cNvPr id="16" name="Rectangle 15"/>
            <p:cNvSpPr/>
            <p:nvPr/>
          </p:nvSpPr>
          <p:spPr>
            <a:xfrm>
              <a:off x="1243692" y="3526446"/>
              <a:ext cx="2943513" cy="51215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angle 16"/>
            <p:cNvSpPr/>
            <p:nvPr/>
          </p:nvSpPr>
          <p:spPr>
            <a:xfrm>
              <a:off x="1243692" y="3526446"/>
              <a:ext cx="2943513" cy="5121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7217" tIns="0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Calibri" pitchFamily="34" charset="0"/>
                  <a:ea typeface="Verdana" pitchFamily="34" charset="0"/>
                  <a:cs typeface="Verdana" pitchFamily="34" charset="0"/>
                </a:rPr>
                <a:t>Access to Multi-platform enterprise data sources</a:t>
              </a:r>
              <a:endParaRPr lang="en-US" sz="2000" b="1" kern="1200" dirty="0">
                <a:latin typeface="Calibri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61882" y="4397602"/>
            <a:ext cx="3296470" cy="393044"/>
            <a:chOff x="1752605" y="3112161"/>
            <a:chExt cx="3296470" cy="393044"/>
          </a:xfrm>
        </p:grpSpPr>
        <p:sp>
          <p:nvSpPr>
            <p:cNvPr id="19" name="Rectangle 18"/>
            <p:cNvSpPr/>
            <p:nvPr/>
          </p:nvSpPr>
          <p:spPr>
            <a:xfrm>
              <a:off x="1752605" y="3112161"/>
              <a:ext cx="3296470" cy="39304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1752605" y="3112161"/>
              <a:ext cx="3296470" cy="393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955" tIns="0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Calibri" pitchFamily="34" charset="0"/>
                  <a:ea typeface="Verdana" pitchFamily="34" charset="0"/>
                  <a:cs typeface="Verdana" pitchFamily="34" charset="0"/>
                </a:rPr>
                <a:t>Complex Analytic Tasks</a:t>
              </a:r>
              <a:endParaRPr lang="en-US" sz="2000" b="1" kern="1200" dirty="0">
                <a:latin typeface="Calibri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94435" y="3844869"/>
            <a:ext cx="2715765" cy="309348"/>
            <a:chOff x="2590807" y="2626622"/>
            <a:chExt cx="2715765" cy="461748"/>
          </a:xfrm>
        </p:grpSpPr>
        <p:sp>
          <p:nvSpPr>
            <p:cNvPr id="22" name="Rectangle 21"/>
            <p:cNvSpPr/>
            <p:nvPr/>
          </p:nvSpPr>
          <p:spPr>
            <a:xfrm>
              <a:off x="2590807" y="2666996"/>
              <a:ext cx="2715765" cy="42137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2590807" y="2626622"/>
              <a:ext cx="2715765" cy="3093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6317" tIns="0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Calibri" pitchFamily="34" charset="0"/>
                  <a:ea typeface="Verdana" pitchFamily="34" charset="0"/>
                  <a:cs typeface="Verdana" pitchFamily="34" charset="0"/>
                </a:rPr>
                <a:t>Data Manipulations</a:t>
              </a:r>
              <a:endParaRPr lang="en-US" sz="2000" b="1" kern="1200" dirty="0">
                <a:latin typeface="Calibri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038600" y="3230787"/>
            <a:ext cx="1676401" cy="533400"/>
            <a:chOff x="3945697" y="1371590"/>
            <a:chExt cx="3140909" cy="1143000"/>
          </a:xfrm>
        </p:grpSpPr>
        <p:sp>
          <p:nvSpPr>
            <p:cNvPr id="25" name="Rectangle 24"/>
            <p:cNvSpPr/>
            <p:nvPr/>
          </p:nvSpPr>
          <p:spPr>
            <a:xfrm>
              <a:off x="3945697" y="2101308"/>
              <a:ext cx="1845507" cy="41328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3945699" y="1371590"/>
              <a:ext cx="3140907" cy="9797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>
                  <a:latin typeface="Calibri" pitchFamily="34" charset="0"/>
                  <a:ea typeface="Verdana" pitchFamily="34" charset="0"/>
                  <a:cs typeface="Verdana" pitchFamily="34" charset="0"/>
                </a:rPr>
                <a:t>Deliver Data and Results</a:t>
              </a:r>
              <a:endParaRPr lang="en-US" sz="2000" b="1" kern="1200" dirty="0">
                <a:latin typeface="Calibri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5410200" y="2701869"/>
            <a:ext cx="1600199" cy="35086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Custom Reporting</a:t>
            </a:r>
            <a:endParaRPr lang="en-US" sz="2000" b="1" kern="1200" dirty="0"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29400" y="2370175"/>
            <a:ext cx="2133600" cy="5256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Data Management Support</a:t>
            </a:r>
            <a:endParaRPr lang="en-US" sz="2000" b="1" kern="1200" dirty="0"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9200" y="990600"/>
            <a:ext cx="6858000" cy="36576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7200" dirty="0" smtClean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Impact" pitchFamily="34" charset="0"/>
              </a:rPr>
              <a:t>Managing Projects and Flowcharts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Managing Projects and Flowcharts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1000" y="963304"/>
            <a:ext cx="8503920" cy="34084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 Save and recall projects and all its contents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 Visually organize, view and manage projects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 EG-generated flow diagrams and source code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 Clickable hyperlinks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b="1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  Support documentation requirements.</a:t>
            </a:r>
            <a:endParaRPr lang="en-US" sz="2800" b="1" dirty="0"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#9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– Saving a Project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50392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Click the “Save” tab on the main menu bar and select “Save As” from the drop-down list.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Enter the location and name for the project file.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Click the “Save” button.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 smtClean="0">
                <a:cs typeface="Times New Roman" pitchFamily="18" charset="0"/>
              </a:rPr>
              <a:t>Let’s discuss the exercise and the resulting saved project.</a:t>
            </a:r>
            <a:endParaRPr lang="en-US" sz="2400" b="1" dirty="0">
              <a:cs typeface="Times New Roman" pitchFamily="18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63304"/>
            <a:ext cx="4114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#9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381000" y="2098344"/>
            <a:ext cx="429768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029200" y="895290"/>
            <a:ext cx="1828800" cy="800219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ahoma" pitchFamily="34" charset="0"/>
                <a:cs typeface="Tahoma" pitchFamily="34" charset="0"/>
              </a:rPr>
              <a:t>Save As Project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55344"/>
            <a:ext cx="6858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#9   </a:t>
            </a:r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(continued)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1722120" y="1615440"/>
            <a:ext cx="54864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705600" y="685800"/>
            <a:ext cx="1828800" cy="800219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210312" tIns="91440" rIns="210312" bIns="914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ahoma" pitchFamily="34" charset="0"/>
                <a:cs typeface="Tahoma" pitchFamily="34" charset="0"/>
              </a:rPr>
              <a:t>Save As Project</a:t>
            </a: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1676400" y="5058088"/>
            <a:ext cx="5486400" cy="54864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5562600" y="5585120"/>
            <a:ext cx="914400" cy="365760"/>
          </a:xfrm>
          <a:prstGeom prst="round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  <p:bldP spid="13" grpId="0" animBg="1"/>
      <p:bldP spid="1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Conclusion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077690" y="838200"/>
          <a:ext cx="70104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0200" y="6122313"/>
            <a:ext cx="640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Impact" pitchFamily="34" charset="0"/>
                <a:ea typeface="Verdana" pitchFamily="34" charset="0"/>
                <a:cs typeface="Verdana" pitchFamily="34" charset="0"/>
              </a:rPr>
              <a:t>SAS EG – A Powerful Tool for All SAS Users!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57150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7AE768D-6DA1-4C93-AE29-5ED0E9075C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07AE768D-6DA1-4C93-AE29-5ED0E9075C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07AE768D-6DA1-4C93-AE29-5ED0E9075C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07AE768D-6DA1-4C93-AE29-5ED0E9075C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graphicEl>
                                              <a:dgm id="{07AE768D-6DA1-4C93-AE29-5ED0E9075C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4EA9BA-DFC1-464C-A6A6-9DE26A81D1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124EA9BA-DFC1-464C-A6A6-9DE26A81D1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C7E985-3470-469F-98A9-E2DEBBC11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graphicEl>
                                              <a:dgm id="{98C7E985-3470-469F-98A9-E2DEBBC11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98C7E985-3470-469F-98A9-E2DEBBC11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98C7E985-3470-469F-98A9-E2DEBBC11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98C7E985-3470-469F-98A9-E2DEBBC111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4D2832-0677-49FB-A631-6308C2C6EE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374D2832-0677-49FB-A631-6308C2C6EE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250EFDA-8765-4275-B61A-C0FB737D8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6250EFDA-8765-4275-B61A-C0FB737D8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6250EFDA-8765-4275-B61A-C0FB737D8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6250EFDA-8765-4275-B61A-C0FB737D8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dgm id="{6250EFDA-8765-4275-B61A-C0FB737D8D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41955D1-62F2-4A57-974D-86206393B6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D41955D1-62F2-4A57-974D-86206393B6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D41955D1-62F2-4A57-974D-86206393B6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dgm id="{D41955D1-62F2-4A57-974D-86206393B6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graphicEl>
                                              <a:dgm id="{D41955D1-62F2-4A57-974D-86206393B6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FCBBA88-85C1-4580-B14F-86C7ECF3DC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2FCBBA88-85C1-4580-B14F-86C7ECF3DC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2FCBBA88-85C1-4580-B14F-86C7ECF3DC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2FCBBA88-85C1-4580-B14F-86C7ECF3DC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graphicEl>
                                              <a:dgm id="{2FCBBA88-85C1-4580-B14F-86C7ECF3DC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B14AC4-DA0A-49A9-B323-BAB20B677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26B14AC4-DA0A-49A9-B323-BAB20B677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26B14AC4-DA0A-49A9-B323-BAB20B677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dgm id="{26B14AC4-DA0A-49A9-B323-BAB20B677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graphicEl>
                                              <a:dgm id="{26B14AC4-DA0A-49A9-B323-BAB20B6777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FC616DC-F26D-4950-90C7-DA120D2A7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7FC616DC-F26D-4950-90C7-DA120D2A7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graphicEl>
                                              <a:dgm id="{7FC616DC-F26D-4950-90C7-DA120D2A7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graphicEl>
                                              <a:dgm id="{7FC616DC-F26D-4950-90C7-DA120D2A76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graphicEl>
                                              <a:dgm id="{7FC616DC-F26D-4950-90C7-DA120D2A76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FD123F-AD37-4CF2-A9EC-55B8E3B71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graphicEl>
                                              <a:dgm id="{C2FD123F-AD37-4CF2-A9EC-55B8E3B71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graphicEl>
                                              <a:dgm id="{C2FD123F-AD37-4CF2-A9EC-55B8E3B71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graphicEl>
                                              <a:dgm id="{C2FD123F-AD37-4CF2-A9EC-55B8E3B71D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graphicEl>
                                              <a:dgm id="{C2FD123F-AD37-4CF2-A9EC-55B8E3B71D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2589875" y="1023044"/>
            <a:ext cx="3749040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The Incredible Google®:</a:t>
            </a:r>
            <a:endParaRPr lang="en-US" sz="2800" b="1" dirty="0">
              <a:solidFill>
                <a:schemeClr val="bg1"/>
              </a:solidFill>
            </a:endParaRPr>
          </a:p>
          <a:p>
            <a:pPr>
              <a:lnSpc>
                <a:spcPct val="75000"/>
              </a:lnSpc>
              <a:spcBef>
                <a:spcPct val="25000"/>
              </a:spcBef>
            </a:pPr>
            <a:r>
              <a:rPr lang="en-US" sz="1800" b="1" i="1" dirty="0" smtClean="0">
                <a:solidFill>
                  <a:schemeClr val="bg1"/>
                </a:solidFill>
              </a:rPr>
              <a:t>Tips and Techniques for</a:t>
            </a:r>
          </a:p>
          <a:p>
            <a:pPr>
              <a:lnSpc>
                <a:spcPct val="75000"/>
              </a:lnSpc>
              <a:spcBef>
                <a:spcPct val="25000"/>
              </a:spcBef>
            </a:pPr>
            <a:r>
              <a:rPr lang="en-US" b="1" i="1" dirty="0" smtClean="0">
                <a:solidFill>
                  <a:schemeClr val="bg1"/>
                </a:solidFill>
              </a:rPr>
              <a:t>Better Searches and Better Results</a:t>
            </a:r>
            <a:endParaRPr lang="en-US" sz="1800" b="1" i="1" dirty="0">
              <a:solidFill>
                <a:schemeClr val="bg1"/>
              </a:solidFill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3848100" y="2938462"/>
            <a:ext cx="2438400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1400" b="1" i="0" dirty="0"/>
              <a:t>Kirk Paul </a:t>
            </a:r>
            <a:r>
              <a:rPr lang="en-US" sz="1400" b="1" i="0" dirty="0" err="1" smtClean="0"/>
              <a:t>Lafler</a:t>
            </a:r>
            <a:endParaRPr lang="en-US" sz="1400" b="1" i="0" dirty="0" smtClean="0"/>
          </a:p>
          <a:p>
            <a:r>
              <a:rPr lang="en-US" sz="1400" b="1" dirty="0" smtClean="0"/>
              <a:t>Charles Edwin Shipp</a:t>
            </a:r>
            <a:endParaRPr lang="en-US" sz="1400" b="1" i="0" dirty="0"/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6324600" y="182880"/>
            <a:ext cx="2651760" cy="219456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i="0">
              <a:latin typeface="Times New Roman" pitchFamily="18" charset="0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2930856" y="5943600"/>
            <a:ext cx="2895600" cy="338554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bg1"/>
                </a:solidFill>
              </a:rPr>
              <a:t>Available on Amazon.com!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6545920" y="648312"/>
            <a:ext cx="2286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i="0" dirty="0" smtClean="0">
                <a:solidFill>
                  <a:schemeClr val="bg1"/>
                </a:solidFill>
                <a:latin typeface="Impact" pitchFamily="34" charset="0"/>
              </a:rPr>
              <a:t>Become a Search Pro!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i="0" dirty="0" smtClean="0">
                <a:solidFill>
                  <a:schemeClr val="bg1"/>
                </a:solidFill>
                <a:latin typeface="Impact" pitchFamily="34" charset="0"/>
              </a:rPr>
              <a:t>Filled with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latin typeface="Impact" pitchFamily="34" charset="0"/>
              </a:rPr>
              <a:t>Tips and Techniques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i="0" dirty="0" smtClean="0">
                <a:solidFill>
                  <a:schemeClr val="bg1"/>
                </a:solidFill>
                <a:latin typeface="Impact" pitchFamily="34" charset="0"/>
              </a:rPr>
              <a:t> for Better Searches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latin typeface="Impact" pitchFamily="34" charset="0"/>
              </a:rPr>
              <a:t>and Better Results</a:t>
            </a:r>
            <a:endParaRPr lang="en-US" i="0" dirty="0" smtClean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631208"/>
            <a:ext cx="3909060" cy="521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6359856" y="152400"/>
            <a:ext cx="2468880" cy="22860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i="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6643996" y="609600"/>
            <a:ext cx="192024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 i="0" dirty="0" smtClean="0">
                <a:solidFill>
                  <a:schemeClr val="bg1"/>
                </a:solidFill>
                <a:latin typeface="Impact" pitchFamily="34" charset="0"/>
              </a:rPr>
              <a:t>An SQL Book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 i="0" dirty="0" smtClean="0">
                <a:solidFill>
                  <a:schemeClr val="bg1"/>
                </a:solidFill>
                <a:latin typeface="Impact" pitchFamily="34" charset="0"/>
              </a:rPr>
              <a:t>with “behind the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 i="0" dirty="0" smtClean="0">
                <a:solidFill>
                  <a:schemeClr val="bg1"/>
                </a:solidFill>
                <a:latin typeface="Impact" pitchFamily="34" charset="0"/>
              </a:rPr>
              <a:t> scenes” details,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  <a:latin typeface="Impact" pitchFamily="34" charset="0"/>
              </a:rPr>
              <a:t>explanations and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 i="0" dirty="0" smtClean="0">
                <a:solidFill>
                  <a:schemeClr val="bg1"/>
                </a:solidFill>
                <a:latin typeface="Impact" pitchFamily="34" charset="0"/>
              </a:rPr>
              <a:t>lots of  examples</a:t>
            </a:r>
            <a:endParaRPr lang="en-US" sz="1800" i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352800" y="5708543"/>
            <a:ext cx="2133600" cy="3048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Coming Winter 2004!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57400" y="5708543"/>
            <a:ext cx="4419600" cy="338554"/>
          </a:xfrm>
          <a:prstGeom prst="rect">
            <a:avLst/>
          </a:prstGeom>
          <a:solidFill>
            <a:srgbClr val="02623B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>
                <a:solidFill>
                  <a:schemeClr val="bg1"/>
                </a:solidFill>
                <a:latin typeface="Calibri" pitchFamily="34" charset="0"/>
              </a:rPr>
              <a:t>Available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from SAS Press at sas.com!</a:t>
            </a:r>
            <a:endParaRPr lang="en-US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3848100" y="3074880"/>
            <a:ext cx="243840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0" dirty="0">
                <a:latin typeface="+mn-lt"/>
              </a:rPr>
              <a:t>Kirk Paul </a:t>
            </a:r>
            <a:r>
              <a:rPr lang="en-US" sz="1400" b="1" i="0" dirty="0" err="1">
                <a:latin typeface="+mn-lt"/>
              </a:rPr>
              <a:t>Lafler</a:t>
            </a:r>
            <a:endParaRPr lang="en-US" sz="1400" b="1" i="0" dirty="0">
              <a:latin typeface="+mn-lt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582304"/>
            <a:ext cx="3850108" cy="50292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895225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3532496" y="5093255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0" dirty="0" smtClean="0">
                <a:solidFill>
                  <a:schemeClr val="bg1"/>
                </a:solidFill>
                <a:latin typeface="Impact" pitchFamily="34" charset="0"/>
              </a:rPr>
              <a:t>Kirk Paul </a:t>
            </a:r>
            <a:r>
              <a:rPr lang="en-US" sz="1600" i="0" dirty="0" err="1" smtClean="0">
                <a:solidFill>
                  <a:schemeClr val="bg1"/>
                </a:solidFill>
                <a:latin typeface="Impact" pitchFamily="34" charset="0"/>
              </a:rPr>
              <a:t>Lafler</a:t>
            </a:r>
            <a:endParaRPr lang="en-US" sz="1600" i="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33" name="Picture 4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344289"/>
            <a:ext cx="365760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2452048" y="1371601"/>
            <a:ext cx="3657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PROC SQL</a:t>
            </a:r>
          </a:p>
          <a:p>
            <a:pPr algn="ctr"/>
            <a:r>
              <a:rPr lang="en-US" i="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Beyond the Basics Using SAS</a:t>
            </a:r>
          </a:p>
          <a:p>
            <a:pPr algn="ctr"/>
            <a:r>
              <a:rPr lang="en-US" i="1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Second Edition</a:t>
            </a:r>
            <a:endParaRPr lang="en-US" i="1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698018"/>
            <a:ext cx="914400" cy="40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300" y="734705"/>
            <a:ext cx="640080" cy="37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4"/>
          <p:cNvSpPr txBox="1">
            <a:spLocks/>
          </p:cNvSpPr>
          <p:nvPr/>
        </p:nvSpPr>
        <p:spPr>
          <a:xfrm>
            <a:off x="1131195" y="1532157"/>
            <a:ext cx="6858000" cy="10972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Heavy" pitchFamily="34" charset="0"/>
                <a:ea typeface="+mj-ea"/>
                <a:cs typeface="+mj-cs"/>
              </a:rPr>
              <a:t>Quest  </a:t>
            </a:r>
            <a:r>
              <a:rPr kumimoji="0" lang="en-US" sz="8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Heavy" pitchFamily="34" charset="0"/>
                <a:ea typeface="+mj-ea"/>
                <a:cs typeface="+mj-cs"/>
              </a:rPr>
              <a:t>  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Heavy" pitchFamily="34" charset="0"/>
                <a:ea typeface="+mj-ea"/>
                <a:cs typeface="+mj-cs"/>
              </a:rPr>
              <a:t>ions</a:t>
            </a: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Heavy" pitchFamily="34" charset="0"/>
                <a:ea typeface="+mj-ea"/>
                <a:cs typeface="+mj-cs"/>
              </a:rPr>
              <a:t>?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Heavy" pitchFamily="34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828800" y="5853447"/>
            <a:ext cx="5486400" cy="1005840"/>
          </a:xfrm>
          <a:prstGeom prst="rect">
            <a:avLst/>
          </a:prstGeom>
          <a:noFill/>
        </p:spPr>
        <p:txBody>
          <a:bodyPr lIns="90488" tIns="44450" rIns="90488" bIns="4445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A Hands-on Workshop by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Kirk Paul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Lafler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 dirty="0" smtClean="0">
                <a:latin typeface="Calibri" pitchFamily="34" charset="0"/>
              </a:rPr>
              <a:t>Mira Shapiro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Ryan Paul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Lafler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1295400" y="335280"/>
            <a:ext cx="6858000" cy="7315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Heavy" pitchFamily="34" charset="0"/>
                <a:ea typeface="+mj-ea"/>
                <a:cs typeface="+mj-cs"/>
              </a:rPr>
              <a:t>Thank you for attending!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ranklin Gothic Heavy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67352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Enterprise Guide (EG) Features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1000" y="1066800"/>
            <a:ext cx="8503920" cy="47548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Graphical User Interface (GUI)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Point-and-click interaction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Makes programming tasks easier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Enterprise Guide (EG) generates SAS code: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PROC PRINT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PROC SQL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PROC MEANS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PROC TABULATE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4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and other PROCs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2800" b="1" kern="0" dirty="0" smtClean="0">
                <a:latin typeface="Calibri" pitchFamily="34" charset="0"/>
                <a:ea typeface="Verdana" pitchFamily="34" charset="0"/>
                <a:cs typeface="Verdana" pitchFamily="34" charset="0"/>
              </a:rPr>
              <a:t>Submits code to the SAS software</a:t>
            </a:r>
            <a:endParaRPr lang="en-US" sz="2400" b="1" kern="0" dirty="0" smtClean="0"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3704" y="0"/>
            <a:ext cx="877824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r>
              <a:rPr lang="en-US" sz="4400" i="0" dirty="0" smtClean="0">
                <a:solidFill>
                  <a:srgbClr val="C00000"/>
                </a:solidFill>
                <a:latin typeface="Impact" pitchFamily="34" charset="0"/>
              </a:rPr>
              <a:t>Exercise #1 – Launching EG</a:t>
            </a:r>
            <a:endParaRPr lang="en-US" sz="4400" i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1464" y="1137903"/>
            <a:ext cx="85039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i="0" dirty="0" smtClean="0">
                <a:latin typeface="Calibri" pitchFamily="34" charset="0"/>
                <a:cs typeface="Arial" pitchFamily="34" charset="0"/>
              </a:rPr>
              <a:t>Launch Enterprise Guide by clicking the          icon located on the desktop.</a:t>
            </a:r>
            <a:endParaRPr lang="en-US" sz="2400" b="1" i="0" dirty="0">
              <a:latin typeface="Calibri" pitchFamily="34" charset="0"/>
              <a:cs typeface="Arial" pitchFamily="34" charset="0"/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i="0" dirty="0" smtClean="0">
                <a:latin typeface="Calibri" pitchFamily="34" charset="0"/>
                <a:cs typeface="Times New Roman" pitchFamily="18" charset="0"/>
              </a:rPr>
              <a:t>The Enterprise Guide application should be active.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i="0" dirty="0" smtClean="0">
                <a:latin typeface="Calibri" pitchFamily="34" charset="0"/>
                <a:cs typeface="Times New Roman" pitchFamily="18" charset="0"/>
              </a:rPr>
              <a:t>Let’s </a:t>
            </a:r>
            <a:r>
              <a:rPr lang="en-US" sz="2400" b="1" i="0" dirty="0">
                <a:latin typeface="Calibri" pitchFamily="34" charset="0"/>
                <a:cs typeface="Times New Roman" pitchFamily="18" charset="0"/>
              </a:rPr>
              <a:t>discuss the exercise and corresponding </a:t>
            </a:r>
            <a:r>
              <a:rPr lang="en-US" sz="2400" b="1" i="0" dirty="0" smtClean="0">
                <a:latin typeface="Calibri" pitchFamily="34" charset="0"/>
                <a:cs typeface="Times New Roman" pitchFamily="18" charset="0"/>
              </a:rPr>
              <a:t>display.</a:t>
            </a:r>
            <a:endParaRPr lang="en-US" sz="2400" b="1" i="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640" y="990600"/>
            <a:ext cx="5048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438400" y="6172200"/>
            <a:ext cx="44196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1798</Words>
  <Application>Microsoft Office PowerPoint</Application>
  <PresentationFormat>On-screen Show (4:3)</PresentationFormat>
  <Paragraphs>370</Paragraphs>
  <Slides>78</Slides>
  <Notes>77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90" baseType="lpstr">
      <vt:lpstr>Arial</vt:lpstr>
      <vt:lpstr>Monotype Sorts</vt:lpstr>
      <vt:lpstr>Impact</vt:lpstr>
      <vt:lpstr>Tahoma</vt:lpstr>
      <vt:lpstr>Times New Roman</vt:lpstr>
      <vt:lpstr>Wingdings</vt:lpstr>
      <vt:lpstr>Aharoni</vt:lpstr>
      <vt:lpstr>Verdana</vt:lpstr>
      <vt:lpstr>Franklin Gothic Heavy</vt:lpstr>
      <vt:lpstr>Symbol</vt:lpstr>
      <vt:lpstr>Calibri</vt:lpstr>
      <vt:lpstr>Office Theme</vt:lpstr>
      <vt:lpstr>Quick Results with SAS® Enterprise Guide®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 Results with PROC SQL</dc:title>
  <dc:subject>SAS Enterprise Guide Workshop (HOW)</dc:subject>
  <dc:creator>Kirk Paul Lafler</dc:creator>
  <cp:keywords>SAS, SQL, PROC SQL, SQL procedure, query, logic, case, case expression, view, index, join, joins, inner join, outer join, Lafler, Kirk Lafler, Kirk Paul Lafler, @sasNerd</cp:keywords>
  <cp:lastModifiedBy>Kirk Paul Lafler</cp:lastModifiedBy>
  <cp:revision>200</cp:revision>
  <dcterms:created xsi:type="dcterms:W3CDTF">2011-08-19T22:55:27Z</dcterms:created>
  <dcterms:modified xsi:type="dcterms:W3CDTF">2017-02-04T09:43:11Z</dcterms:modified>
</cp:coreProperties>
</file>