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9"/>
  </p:notesMasterIdLst>
  <p:handoutMasterIdLst>
    <p:handoutMasterId r:id="rId30"/>
  </p:handoutMasterIdLst>
  <p:sldIdLst>
    <p:sldId id="258" r:id="rId2"/>
    <p:sldId id="262" r:id="rId3"/>
    <p:sldId id="263" r:id="rId4"/>
    <p:sldId id="288" r:id="rId5"/>
    <p:sldId id="287" r:id="rId6"/>
    <p:sldId id="289" r:id="rId7"/>
    <p:sldId id="271" r:id="rId8"/>
    <p:sldId id="272" r:id="rId9"/>
    <p:sldId id="273" r:id="rId10"/>
    <p:sldId id="265" r:id="rId11"/>
    <p:sldId id="266" r:id="rId12"/>
    <p:sldId id="274" r:id="rId13"/>
    <p:sldId id="267" r:id="rId14"/>
    <p:sldId id="275" r:id="rId15"/>
    <p:sldId id="276" r:id="rId16"/>
    <p:sldId id="277" r:id="rId17"/>
    <p:sldId id="278" r:id="rId18"/>
    <p:sldId id="279" r:id="rId19"/>
    <p:sldId id="269" r:id="rId20"/>
    <p:sldId id="281" r:id="rId21"/>
    <p:sldId id="282" r:id="rId22"/>
    <p:sldId id="283" r:id="rId23"/>
    <p:sldId id="284" r:id="rId24"/>
    <p:sldId id="285" r:id="rId25"/>
    <p:sldId id="291" r:id="rId26"/>
    <p:sldId id="286" r:id="rId27"/>
    <p:sldId id="260" r:id="rId2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50000"/>
      </a:spcBef>
      <a:spcAft>
        <a:spcPct val="17000"/>
      </a:spcAft>
      <a:buClr>
        <a:schemeClr val="tx1"/>
      </a:buClr>
      <a:buFont typeface="Wingdings" pitchFamily="2" charset="2"/>
      <a:defRPr sz="1400" kern="1200">
        <a:solidFill>
          <a:srgbClr val="292929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50000"/>
      </a:spcBef>
      <a:spcAft>
        <a:spcPct val="17000"/>
      </a:spcAft>
      <a:buClr>
        <a:schemeClr val="tx1"/>
      </a:buClr>
      <a:buFont typeface="Wingdings" pitchFamily="2" charset="2"/>
      <a:defRPr sz="1400" kern="1200">
        <a:solidFill>
          <a:srgbClr val="292929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50000"/>
      </a:spcBef>
      <a:spcAft>
        <a:spcPct val="17000"/>
      </a:spcAft>
      <a:buClr>
        <a:schemeClr val="tx1"/>
      </a:buClr>
      <a:buFont typeface="Wingdings" pitchFamily="2" charset="2"/>
      <a:defRPr sz="1400" kern="1200">
        <a:solidFill>
          <a:srgbClr val="292929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50000"/>
      </a:spcBef>
      <a:spcAft>
        <a:spcPct val="17000"/>
      </a:spcAft>
      <a:buClr>
        <a:schemeClr val="tx1"/>
      </a:buClr>
      <a:buFont typeface="Wingdings" pitchFamily="2" charset="2"/>
      <a:defRPr sz="1400" kern="1200">
        <a:solidFill>
          <a:srgbClr val="292929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50000"/>
      </a:spcBef>
      <a:spcAft>
        <a:spcPct val="17000"/>
      </a:spcAft>
      <a:buClr>
        <a:schemeClr val="tx1"/>
      </a:buClr>
      <a:buFont typeface="Wingdings" pitchFamily="2" charset="2"/>
      <a:defRPr sz="1400" kern="1200">
        <a:solidFill>
          <a:srgbClr val="29292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rgbClr val="29292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rgbClr val="29292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rgbClr val="29292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rgbClr val="292929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175"/>
    <a:srgbClr val="F1F9FB"/>
    <a:srgbClr val="EEF5F6"/>
    <a:srgbClr val="EBF4F5"/>
    <a:srgbClr val="E1EDEF"/>
    <a:srgbClr val="EAEAEA"/>
    <a:srgbClr val="808080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39" autoAdjust="0"/>
    <p:restoredTop sz="98999" autoAdjust="0"/>
  </p:normalViewPr>
  <p:slideViewPr>
    <p:cSldViewPr>
      <p:cViewPr varScale="1">
        <p:scale>
          <a:sx n="78" d="100"/>
          <a:sy n="78" d="100"/>
        </p:scale>
        <p:origin x="-78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Copyright © 2006, SAS Institute Inc. All rights reserved.</a:t>
            </a:r>
            <a:endParaRPr lang="en-US" sz="1200" dirty="0">
              <a:latin typeface="Times New Roman" pitchFamily="18" charset="0"/>
            </a:endParaRP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0C895688-7980-41E3-B234-1BA1EED33B44}" type="slidenum">
              <a:rPr lang="en-US"/>
              <a:pPr/>
              <a:t>‹#›</a:t>
            </a:fld>
            <a:endParaRPr lang="en-US" dirty="0"/>
          </a:p>
        </p:txBody>
      </p:sp>
      <p:pic>
        <p:nvPicPr>
          <p:cNvPr id="190473" name="Picture 9" descr="SASLogo_PowrPt_blk"/>
          <p:cNvPicPr>
            <a:picLocks noChangeAspect="1" noChangeArrowheads="1"/>
          </p:cNvPicPr>
          <p:nvPr/>
        </p:nvPicPr>
        <p:blipFill>
          <a:blip r:embed="rId2" cstate="print"/>
          <a:srcRect r="38799" b="-22833"/>
          <a:stretch>
            <a:fillRect/>
          </a:stretch>
        </p:blipFill>
        <p:spPr bwMode="auto">
          <a:xfrm>
            <a:off x="85725" y="8748713"/>
            <a:ext cx="533400" cy="24765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Copyright © 2006, SAS Institute Inc. All rights reserved.</a:t>
            </a:r>
            <a:endParaRPr lang="en-US" sz="1200" dirty="0">
              <a:latin typeface="Times New Roman" pitchFamily="18" charset="0"/>
            </a:endParaRP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8239E983-2510-4FC6-9357-BB7F0A296123}" type="slidenum">
              <a:rPr lang="en-US"/>
              <a:pPr/>
              <a:t>‹#›</a:t>
            </a:fld>
            <a:endParaRPr lang="en-US" dirty="0"/>
          </a:p>
        </p:txBody>
      </p:sp>
      <p:pic>
        <p:nvPicPr>
          <p:cNvPr id="39948" name="Picture 12" descr="SASLogo_PowrPt_blk"/>
          <p:cNvPicPr>
            <a:picLocks noChangeAspect="1" noChangeArrowheads="1"/>
          </p:cNvPicPr>
          <p:nvPr/>
        </p:nvPicPr>
        <p:blipFill>
          <a:blip r:embed="rId2"/>
          <a:srcRect r="38799" b="-22833"/>
          <a:stretch>
            <a:fillRect/>
          </a:stretch>
        </p:blipFill>
        <p:spPr bwMode="auto">
          <a:xfrm>
            <a:off x="85725" y="8748713"/>
            <a:ext cx="533400" cy="24765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29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>
              <a:latin typeface="Calibri" pitchFamily="34" charset="0"/>
            </a:endParaRPr>
          </a:p>
        </p:txBody>
      </p:sp>
      <p:sp>
        <p:nvSpPr>
          <p:cNvPr id="429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5ADC159-5D2F-4A2D-8742-400087C8EE01}" type="slidenum">
              <a:rPr lang="en-US" smtClean="0">
                <a:latin typeface="Arial" pitchFamily="34" charset="0"/>
              </a:rPr>
              <a:pPr/>
              <a:t>26</a:t>
            </a:fld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85" name="Picture 133" descr="Abstra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6543675"/>
            <a:ext cx="3505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 eaLnBrk="0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600" b="1" dirty="0">
                <a:solidFill>
                  <a:schemeClr val="accent1"/>
                </a:solidFill>
              </a:rPr>
              <a:t>Copyright © 2006, SAS Institute Inc. All rights reserved.</a:t>
            </a:r>
            <a:endParaRPr lang="en-US" sz="60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23596" name="Rectangle 44"/>
          <p:cNvSpPr>
            <a:spLocks noGrp="1" noChangeArrowheads="1"/>
          </p:cNvSpPr>
          <p:nvPr>
            <p:ph type="ctrTitle" sz="quarter"/>
          </p:nvPr>
        </p:nvSpPr>
        <p:spPr>
          <a:xfrm>
            <a:off x="5029200" y="4478338"/>
            <a:ext cx="3810000" cy="446087"/>
          </a:xfrm>
        </p:spPr>
        <p:txBody>
          <a:bodyPr anchor="b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23597" name="Rectangle 4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029200" y="4910138"/>
            <a:ext cx="3810000" cy="78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  <a:defRPr sz="160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r>
              <a:rPr lang="en-US"/>
              <a:t>Name</a:t>
            </a:r>
          </a:p>
          <a:p>
            <a:r>
              <a:rPr lang="en-US"/>
              <a:t>Title</a:t>
            </a:r>
          </a:p>
          <a:p>
            <a:r>
              <a:rPr lang="en-US"/>
              <a:t>Department or Date</a:t>
            </a:r>
          </a:p>
        </p:txBody>
      </p:sp>
      <p:sp>
        <p:nvSpPr>
          <p:cNvPr id="23599" name="Line 47"/>
          <p:cNvSpPr>
            <a:spLocks noChangeShapeType="1"/>
          </p:cNvSpPr>
          <p:nvPr/>
        </p:nvSpPr>
        <p:spPr bwMode="auto">
          <a:xfrm>
            <a:off x="5145088" y="4906963"/>
            <a:ext cx="3694112" cy="1587"/>
          </a:xfrm>
          <a:prstGeom prst="line">
            <a:avLst/>
          </a:prstGeom>
          <a:noFill/>
          <a:ln w="1905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610" name="AutoShape 58"/>
          <p:cNvSpPr>
            <a:spLocks noChangeArrowheads="1"/>
          </p:cNvSpPr>
          <p:nvPr/>
        </p:nvSpPr>
        <p:spPr bwMode="auto">
          <a:xfrm>
            <a:off x="5943600" y="1601788"/>
            <a:ext cx="457200" cy="455612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C0C0C0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lIns="82479" tIns="41239" rIns="82479" bIns="41239" anchor="ctr"/>
          <a:lstStyle/>
          <a:p>
            <a:endParaRPr lang="en-US" dirty="0"/>
          </a:p>
        </p:txBody>
      </p:sp>
      <p:sp>
        <p:nvSpPr>
          <p:cNvPr id="23611" name="AutoShape 59"/>
          <p:cNvSpPr>
            <a:spLocks noChangeArrowheads="1"/>
          </p:cNvSpPr>
          <p:nvPr/>
        </p:nvSpPr>
        <p:spPr bwMode="auto">
          <a:xfrm>
            <a:off x="6162675" y="1068388"/>
            <a:ext cx="771525" cy="768350"/>
          </a:xfrm>
          <a:prstGeom prst="roundRect">
            <a:avLst>
              <a:gd name="adj" fmla="val 16667"/>
            </a:avLst>
          </a:prstGeom>
          <a:solidFill>
            <a:srgbClr val="808080">
              <a:alpha val="17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lIns="82479" tIns="41239" rIns="82479" bIns="41239" anchor="ctr"/>
          <a:lstStyle/>
          <a:p>
            <a:endParaRPr lang="en-US" dirty="0"/>
          </a:p>
        </p:txBody>
      </p:sp>
      <p:sp>
        <p:nvSpPr>
          <p:cNvPr id="23630" name="AutoShape 78"/>
          <p:cNvSpPr>
            <a:spLocks noChangeArrowheads="1"/>
          </p:cNvSpPr>
          <p:nvPr/>
        </p:nvSpPr>
        <p:spPr bwMode="auto">
          <a:xfrm>
            <a:off x="7467600" y="1828800"/>
            <a:ext cx="650875" cy="649288"/>
          </a:xfrm>
          <a:prstGeom prst="roundRect">
            <a:avLst>
              <a:gd name="adj" fmla="val 16667"/>
            </a:avLst>
          </a:prstGeom>
          <a:solidFill>
            <a:srgbClr val="C0C0C0">
              <a:alpha val="39999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lIns="82479" tIns="41239" rIns="82479" bIns="41239" anchor="ctr"/>
          <a:lstStyle/>
          <a:p>
            <a:endParaRPr lang="en-US" dirty="0"/>
          </a:p>
        </p:txBody>
      </p:sp>
      <p:sp>
        <p:nvSpPr>
          <p:cNvPr id="23631" name="AutoShape 79"/>
          <p:cNvSpPr>
            <a:spLocks noChangeArrowheads="1"/>
          </p:cNvSpPr>
          <p:nvPr/>
        </p:nvSpPr>
        <p:spPr bwMode="auto">
          <a:xfrm>
            <a:off x="7799388" y="2236788"/>
            <a:ext cx="811212" cy="809625"/>
          </a:xfrm>
          <a:prstGeom prst="roundRect">
            <a:avLst>
              <a:gd name="adj" fmla="val 16667"/>
            </a:avLst>
          </a:prstGeom>
          <a:solidFill>
            <a:srgbClr val="EAEAEA">
              <a:alpha val="50000"/>
            </a:srgbClr>
          </a:solidFill>
          <a:ln w="9525" algn="ctr">
            <a:solidFill>
              <a:srgbClr val="C0C0C0">
                <a:alpha val="63000"/>
              </a:srgbClr>
            </a:solidFill>
            <a:round/>
            <a:headEnd/>
            <a:tailEnd/>
          </a:ln>
          <a:effectLst/>
        </p:spPr>
        <p:txBody>
          <a:bodyPr wrap="none" lIns="82479" tIns="41239" rIns="82479" bIns="41239" anchor="ctr"/>
          <a:lstStyle/>
          <a:p>
            <a:endParaRPr lang="en-US" dirty="0"/>
          </a:p>
        </p:txBody>
      </p:sp>
      <p:sp>
        <p:nvSpPr>
          <p:cNvPr id="23645" name="AutoShape 93"/>
          <p:cNvSpPr>
            <a:spLocks noChangeArrowheads="1"/>
          </p:cNvSpPr>
          <p:nvPr/>
        </p:nvSpPr>
        <p:spPr bwMode="auto">
          <a:xfrm>
            <a:off x="6315075" y="2744788"/>
            <a:ext cx="238125" cy="236537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lIns="82479" tIns="41239" rIns="82479" bIns="41239" anchor="ctr"/>
          <a:lstStyle/>
          <a:p>
            <a:endParaRPr lang="en-US" dirty="0"/>
          </a:p>
        </p:txBody>
      </p:sp>
      <p:sp>
        <p:nvSpPr>
          <p:cNvPr id="23646" name="AutoShape 94"/>
          <p:cNvSpPr>
            <a:spLocks noChangeArrowheads="1"/>
          </p:cNvSpPr>
          <p:nvPr/>
        </p:nvSpPr>
        <p:spPr bwMode="auto">
          <a:xfrm>
            <a:off x="6477000" y="2895600"/>
            <a:ext cx="238125" cy="236538"/>
          </a:xfrm>
          <a:prstGeom prst="roundRect">
            <a:avLst>
              <a:gd name="adj" fmla="val 16667"/>
            </a:avLst>
          </a:prstGeom>
          <a:solidFill>
            <a:srgbClr val="EAEAEA">
              <a:alpha val="60001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lIns="82479" tIns="41239" rIns="82479" bIns="41239" anchor="ctr"/>
          <a:lstStyle/>
          <a:p>
            <a:endParaRPr lang="en-US" dirty="0"/>
          </a:p>
        </p:txBody>
      </p:sp>
      <p:pic>
        <p:nvPicPr>
          <p:cNvPr id="23686" name="Picture 134" descr="Bar_SAS2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2288" y="609600"/>
            <a:ext cx="2171700" cy="2649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7188" y="609600"/>
            <a:ext cx="6362700" cy="2649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2057400"/>
            <a:ext cx="3505200" cy="12017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505200" cy="12017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60960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057400"/>
            <a:ext cx="71628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6543675"/>
            <a:ext cx="3505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 eaLnBrk="0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600" b="1" dirty="0">
                <a:solidFill>
                  <a:schemeClr val="accent1"/>
                </a:solidFill>
              </a:rPr>
              <a:t>Copyright © 2006, SAS Institute Inc. All rights reserved.</a:t>
            </a:r>
            <a:endParaRPr lang="en-US" sz="60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pic>
        <p:nvPicPr>
          <p:cNvPr id="22580" name="Picture 52" descr="Bar_SAS204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83000"/>
        </a:lnSpc>
        <a:spcBef>
          <a:spcPct val="0"/>
        </a:spcBef>
        <a:spcAft>
          <a:spcPct val="0"/>
        </a:spcAft>
        <a:defRPr sz="3600">
          <a:solidFill>
            <a:srgbClr val="292929"/>
          </a:solidFill>
          <a:latin typeface="+mj-lt"/>
          <a:ea typeface="+mj-ea"/>
          <a:cs typeface="+mj-cs"/>
        </a:defRPr>
      </a:lvl1pPr>
      <a:lvl2pPr algn="l" rtl="0" fontAlgn="base">
        <a:lnSpc>
          <a:spcPct val="83000"/>
        </a:lnSpc>
        <a:spcBef>
          <a:spcPct val="0"/>
        </a:spcBef>
        <a:spcAft>
          <a:spcPct val="0"/>
        </a:spcAft>
        <a:defRPr sz="3600">
          <a:solidFill>
            <a:srgbClr val="292929"/>
          </a:solidFill>
          <a:latin typeface="Arial Narrow" pitchFamily="34" charset="0"/>
        </a:defRPr>
      </a:lvl2pPr>
      <a:lvl3pPr algn="l" rtl="0" fontAlgn="base">
        <a:lnSpc>
          <a:spcPct val="83000"/>
        </a:lnSpc>
        <a:spcBef>
          <a:spcPct val="0"/>
        </a:spcBef>
        <a:spcAft>
          <a:spcPct val="0"/>
        </a:spcAft>
        <a:defRPr sz="3600">
          <a:solidFill>
            <a:srgbClr val="292929"/>
          </a:solidFill>
          <a:latin typeface="Arial Narrow" pitchFamily="34" charset="0"/>
        </a:defRPr>
      </a:lvl3pPr>
      <a:lvl4pPr algn="l" rtl="0" fontAlgn="base">
        <a:lnSpc>
          <a:spcPct val="83000"/>
        </a:lnSpc>
        <a:spcBef>
          <a:spcPct val="0"/>
        </a:spcBef>
        <a:spcAft>
          <a:spcPct val="0"/>
        </a:spcAft>
        <a:defRPr sz="3600">
          <a:solidFill>
            <a:srgbClr val="292929"/>
          </a:solidFill>
          <a:latin typeface="Arial Narrow" pitchFamily="34" charset="0"/>
        </a:defRPr>
      </a:lvl4pPr>
      <a:lvl5pPr algn="l" rtl="0" fontAlgn="base">
        <a:lnSpc>
          <a:spcPct val="83000"/>
        </a:lnSpc>
        <a:spcBef>
          <a:spcPct val="0"/>
        </a:spcBef>
        <a:spcAft>
          <a:spcPct val="0"/>
        </a:spcAft>
        <a:defRPr sz="3600">
          <a:solidFill>
            <a:srgbClr val="292929"/>
          </a:solidFill>
          <a:latin typeface="Arial Narrow" pitchFamily="34" charset="0"/>
        </a:defRPr>
      </a:lvl5pPr>
      <a:lvl6pPr marL="457200" algn="l" rtl="0" fontAlgn="base">
        <a:lnSpc>
          <a:spcPct val="83000"/>
        </a:lnSpc>
        <a:spcBef>
          <a:spcPct val="0"/>
        </a:spcBef>
        <a:spcAft>
          <a:spcPct val="0"/>
        </a:spcAft>
        <a:defRPr sz="3600">
          <a:solidFill>
            <a:srgbClr val="292929"/>
          </a:solidFill>
          <a:latin typeface="Arial Narrow" pitchFamily="34" charset="0"/>
        </a:defRPr>
      </a:lvl6pPr>
      <a:lvl7pPr marL="914400" algn="l" rtl="0" fontAlgn="base">
        <a:lnSpc>
          <a:spcPct val="83000"/>
        </a:lnSpc>
        <a:spcBef>
          <a:spcPct val="0"/>
        </a:spcBef>
        <a:spcAft>
          <a:spcPct val="0"/>
        </a:spcAft>
        <a:defRPr sz="3600">
          <a:solidFill>
            <a:srgbClr val="292929"/>
          </a:solidFill>
          <a:latin typeface="Arial Narrow" pitchFamily="34" charset="0"/>
        </a:defRPr>
      </a:lvl7pPr>
      <a:lvl8pPr marL="1371600" algn="l" rtl="0" fontAlgn="base">
        <a:lnSpc>
          <a:spcPct val="83000"/>
        </a:lnSpc>
        <a:spcBef>
          <a:spcPct val="0"/>
        </a:spcBef>
        <a:spcAft>
          <a:spcPct val="0"/>
        </a:spcAft>
        <a:defRPr sz="3600">
          <a:solidFill>
            <a:srgbClr val="292929"/>
          </a:solidFill>
          <a:latin typeface="Arial Narrow" pitchFamily="34" charset="0"/>
        </a:defRPr>
      </a:lvl8pPr>
      <a:lvl9pPr marL="1828800" algn="l" rtl="0" fontAlgn="base">
        <a:lnSpc>
          <a:spcPct val="83000"/>
        </a:lnSpc>
        <a:spcBef>
          <a:spcPct val="0"/>
        </a:spcBef>
        <a:spcAft>
          <a:spcPct val="0"/>
        </a:spcAft>
        <a:defRPr sz="3600">
          <a:solidFill>
            <a:srgbClr val="292929"/>
          </a:solidFill>
          <a:latin typeface="Arial Narrow" pitchFamily="34" charset="0"/>
        </a:defRPr>
      </a:lvl9pPr>
    </p:titleStyle>
    <p:bodyStyle>
      <a:lvl1pPr marL="347663" indent="-347663" algn="l" rtl="0" fontAlgn="base">
        <a:lnSpc>
          <a:spcPct val="90000"/>
        </a:lnSpc>
        <a:spcBef>
          <a:spcPct val="35000"/>
        </a:spcBef>
        <a:spcAft>
          <a:spcPct val="17000"/>
        </a:spcAft>
        <a:buClr>
          <a:schemeClr val="accent2"/>
        </a:buClr>
        <a:buFont typeface="Wingdings" pitchFamily="2" charset="2"/>
        <a:buChar char="§"/>
        <a:defRPr sz="2400">
          <a:solidFill>
            <a:srgbClr val="292929"/>
          </a:solidFill>
          <a:latin typeface="+mn-lt"/>
          <a:ea typeface="+mn-ea"/>
          <a:cs typeface="+mn-cs"/>
        </a:defRPr>
      </a:lvl1pPr>
      <a:lvl2pPr marL="684213" indent="-222250" algn="l" rtl="0" fontAlgn="base">
        <a:lnSpc>
          <a:spcPct val="92000"/>
        </a:lnSpc>
        <a:spcBef>
          <a:spcPct val="17000"/>
        </a:spcBef>
        <a:spcAft>
          <a:spcPct val="17000"/>
        </a:spcAft>
        <a:buClr>
          <a:schemeClr val="accent2"/>
        </a:buClr>
        <a:buChar char="•"/>
        <a:defRPr sz="2000">
          <a:solidFill>
            <a:srgbClr val="292929"/>
          </a:solidFill>
          <a:latin typeface="+mn-lt"/>
        </a:defRPr>
      </a:lvl2pPr>
      <a:lvl3pPr marL="1025525" indent="-227013" algn="l" rtl="0" fontAlgn="base">
        <a:lnSpc>
          <a:spcPct val="92000"/>
        </a:lnSpc>
        <a:spcBef>
          <a:spcPct val="17000"/>
        </a:spcBef>
        <a:spcAft>
          <a:spcPct val="17000"/>
        </a:spcAft>
        <a:buClr>
          <a:schemeClr val="tx1"/>
        </a:buClr>
        <a:buFont typeface="Arial" charset="0"/>
        <a:buChar char="−"/>
        <a:defRPr sz="2000">
          <a:solidFill>
            <a:srgbClr val="292929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upport.sas.com/sassamples/graphgallery/index.html" TargetMode="External"/><Relationship Id="rId5" Type="http://schemas.openxmlformats.org/officeDocument/2006/relationships/hyperlink" Target="mailto:Sanjay.Matange@sas.com" TargetMode="External"/><Relationship Id="rId4" Type="http://schemas.openxmlformats.org/officeDocument/2006/relationships/hyperlink" Target="mailto:Dan.Oconnor@sas.com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029200" y="4116768"/>
            <a:ext cx="3810000" cy="807657"/>
          </a:xfrm>
        </p:spPr>
        <p:txBody>
          <a:bodyPr/>
          <a:lstStyle/>
          <a:p>
            <a:r>
              <a:rPr lang="en-US" dirty="0" smtClean="0"/>
              <a:t>Creating Comprehensive Patient Profiles with SAS</a:t>
            </a:r>
            <a:endParaRPr lang="en-US" dirty="0"/>
          </a:p>
        </p:txBody>
      </p:sp>
      <p:sp>
        <p:nvSpPr>
          <p:cNvPr id="3747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029200" y="4910138"/>
            <a:ext cx="3810000" cy="323850"/>
          </a:xfrm>
        </p:spPr>
        <p:txBody>
          <a:bodyPr/>
          <a:lstStyle/>
          <a:p>
            <a:r>
              <a:rPr lang="en-US" dirty="0" smtClean="0"/>
              <a:t>Daniel O’Connor and Sanjay Matange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Vital Signs and Adverse Events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524000"/>
            <a:ext cx="6629400" cy="4895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Charts – Chemistry, Hematology, Urinology, Other</a:t>
            </a:r>
            <a:endParaRPr lang="en-US" dirty="0"/>
          </a:p>
        </p:txBody>
      </p:sp>
      <p:pic>
        <p:nvPicPr>
          <p:cNvPr id="387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600200"/>
            <a:ext cx="3810000" cy="49927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 SGPANEL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8180876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Adverse Events and Dosage Frequency</a:t>
            </a:r>
            <a:endParaRPr lang="en-US" dirty="0"/>
          </a:p>
        </p:txBody>
      </p:sp>
      <p:pic>
        <p:nvPicPr>
          <p:cNvPr id="388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581465"/>
            <a:ext cx="3619500" cy="474313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 REPORT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133600"/>
            <a:ext cx="8503508" cy="4216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Medication Frequency (SGRENDER &amp; GTL)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09800"/>
            <a:ext cx="8458200" cy="4193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Destinations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57400"/>
            <a:ext cx="8458200" cy="1998047"/>
          </a:xfrm>
        </p:spPr>
        <p:txBody>
          <a:bodyPr/>
          <a:lstStyle/>
          <a:p>
            <a:r>
              <a:rPr lang="en-US" dirty="0" smtClean="0"/>
              <a:t>PDF</a:t>
            </a:r>
          </a:p>
          <a:p>
            <a:r>
              <a:rPr lang="en-US" dirty="0" smtClean="0"/>
              <a:t>RTF</a:t>
            </a:r>
          </a:p>
          <a:p>
            <a:r>
              <a:rPr lang="en-US" dirty="0" smtClean="0"/>
              <a:t>Tagsets.rtf</a:t>
            </a:r>
          </a:p>
          <a:p>
            <a:r>
              <a:rPr lang="en-US" dirty="0" smtClean="0"/>
              <a:t>HTML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RTF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133600"/>
            <a:ext cx="8458200" cy="4247894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%patient_profile(libref=cdisc, </a:t>
            </a:r>
            <a:br>
              <a:rPr lang="en-US" dirty="0" smtClean="0"/>
            </a:br>
            <a:r>
              <a:rPr lang="en-US" dirty="0" smtClean="0"/>
              <a:t>subjid=“</a:t>
            </a:r>
            <a:r>
              <a:rPr lang="en-US" dirty="0" err="1" smtClean="0"/>
              <a:t>usubjid</a:t>
            </a:r>
            <a:r>
              <a:rPr lang="en-US" dirty="0" smtClean="0"/>
              <a:t>='01-701-1115‘“,</a:t>
            </a:r>
            <a:br>
              <a:rPr lang="en-US" dirty="0" smtClean="0"/>
            </a:br>
            <a:r>
              <a:rPr lang="en-US" dirty="0" smtClean="0"/>
              <a:t>destination=rtf);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dirty="0" smtClean="0"/>
              <a:t>%patient_profile(libref=cdisc, </a:t>
            </a:r>
            <a:br>
              <a:rPr lang="en-US" dirty="0" smtClean="0"/>
            </a:br>
            <a:r>
              <a:rPr lang="en-US" dirty="0" smtClean="0"/>
              <a:t>subjid=“</a:t>
            </a:r>
            <a:r>
              <a:rPr lang="en-US" dirty="0" err="1" smtClean="0"/>
              <a:t>usubjid</a:t>
            </a:r>
            <a:r>
              <a:rPr lang="en-US" dirty="0" smtClean="0"/>
              <a:t>='01-701-1115‘“,</a:t>
            </a:r>
            <a:br>
              <a:rPr lang="en-US" dirty="0" smtClean="0"/>
            </a:br>
            <a:r>
              <a:rPr lang="en-US" dirty="0" smtClean="0"/>
              <a:t>destination=tagsets.rtf,</a:t>
            </a:r>
            <a:br>
              <a:rPr lang="en-US" dirty="0" smtClean="0"/>
            </a:br>
            <a:r>
              <a:rPr lang="en-US" dirty="0" smtClean="0"/>
              <a:t>extension=rtf);</a:t>
            </a:r>
          </a:p>
          <a:p>
            <a:pPr>
              <a:buNone/>
            </a:pPr>
            <a:r>
              <a:rPr lang="en-US" b="1" dirty="0" smtClean="0"/>
              <a:t>Syntax:</a:t>
            </a:r>
          </a:p>
          <a:p>
            <a:pPr>
              <a:buNone/>
            </a:pPr>
            <a:r>
              <a:rPr lang="en-US" sz="2000" dirty="0" err="1" smtClean="0"/>
              <a:t>Ods</a:t>
            </a:r>
            <a:r>
              <a:rPr lang="en-US" sz="2000" dirty="0" smtClean="0"/>
              <a:t> &lt; destination &gt; file=“Patient_Profile_&lt;USUBJID&gt;.&lt;extension&gt;”;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828800"/>
            <a:ext cx="27432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HTML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57400"/>
            <a:ext cx="8458200" cy="1754326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%patient_profile(libref=cdisc,</a:t>
            </a:r>
            <a:br>
              <a:rPr lang="en-US" dirty="0" smtClean="0"/>
            </a:br>
            <a:r>
              <a:rPr lang="en-US" dirty="0" smtClean="0"/>
              <a:t>destination=html,</a:t>
            </a:r>
            <a:br>
              <a:rPr lang="en-US" dirty="0" smtClean="0"/>
            </a:br>
            <a:r>
              <a:rPr lang="en-US" dirty="0" smtClean="0"/>
              <a:t>subjid=“</a:t>
            </a:r>
            <a:r>
              <a:rPr lang="en-US" dirty="0" err="1" smtClean="0"/>
              <a:t>usubjid</a:t>
            </a:r>
            <a:r>
              <a:rPr lang="en-US" dirty="0" smtClean="0"/>
              <a:t>='01-701-1115‘“, </a:t>
            </a:r>
            <a:br>
              <a:rPr lang="en-US" dirty="0" smtClean="0"/>
            </a:br>
            <a:r>
              <a:rPr lang="en-US" dirty="0" smtClean="0"/>
              <a:t>path=“c:\Reports”, </a:t>
            </a:r>
            <a:br>
              <a:rPr lang="en-US" dirty="0" smtClean="0"/>
            </a:br>
            <a:r>
              <a:rPr lang="en-US" dirty="0" smtClean="0"/>
              <a:t>gpath=“c:\Reports\Images”);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3962400"/>
            <a:ext cx="3048000" cy="2631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Subject Profiles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24732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%patient_profile(libref=cdisc, path=“c:\Reports”);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209800"/>
            <a:ext cx="6143625" cy="43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162800" cy="3571362"/>
          </a:xfrm>
        </p:spPr>
        <p:txBody>
          <a:bodyPr/>
          <a:lstStyle/>
          <a:p>
            <a:r>
              <a:rPr lang="en-US" dirty="0" smtClean="0"/>
              <a:t>Discover potential efficacy trends</a:t>
            </a:r>
          </a:p>
          <a:p>
            <a:r>
              <a:rPr lang="en-US" dirty="0" smtClean="0"/>
              <a:t>Aid in research</a:t>
            </a:r>
          </a:p>
          <a:p>
            <a:r>
              <a:rPr lang="en-US" dirty="0" smtClean="0"/>
              <a:t>CDISC standard</a:t>
            </a:r>
          </a:p>
          <a:p>
            <a:r>
              <a:rPr lang="en-US" dirty="0" smtClean="0"/>
              <a:t>SAS 9.2 solution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84004" name="Text Box 4"/>
          <p:cNvSpPr txBox="1">
            <a:spLocks noChangeArrowheads="1"/>
          </p:cNvSpPr>
          <p:nvPr/>
        </p:nvSpPr>
        <p:spPr bwMode="auto">
          <a:xfrm>
            <a:off x="1738313" y="6945313"/>
            <a:ext cx="1268412" cy="304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Bar size 2048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Controlling File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057400"/>
            <a:ext cx="7239000" cy="3519681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%patient_profile(libref=cdisc,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filename = “Study_Pilot01_All_Participants”,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newfile = none,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path = “c:\Reports\Patient_Profiles”);</a:t>
            </a:r>
          </a:p>
          <a:p>
            <a:pP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</a:rPr>
              <a:t>Syntax: </a:t>
            </a:r>
          </a:p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        Newfile = &lt; Patient, None&gt;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Option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057400"/>
            <a:ext cx="7162800" cy="385208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%patient_profile(libref=cdisc,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filename = “StudyParticipants”,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newfile = none,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where = "ARMCD ne 'Scrnfail'",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path = “c:\Reports”);</a:t>
            </a:r>
          </a:p>
          <a:p>
            <a:pP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</a:rPr>
              <a:t>Syntax: </a:t>
            </a:r>
          </a:p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        Where = &lt; any valid SAS where expression&gt;</a:t>
            </a:r>
          </a:p>
          <a:p>
            <a:pPr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057400"/>
            <a:ext cx="7162800" cy="3660041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%patient_profile(libref=cdisc,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filename=“StudyParticipants_AE_CM_ONLY”,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newfile=none,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where="ARMCD ne 'Scrnfail'",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select=AE CM,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path=“c:\Reports\”);</a:t>
            </a:r>
          </a:p>
          <a:p>
            <a:pP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</a:rPr>
              <a:t>Syntax: </a:t>
            </a:r>
          </a:p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        select= &lt;  list of report names &gt;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Selectable Report Names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162800" cy="5016758"/>
          </a:xfrm>
        </p:spPr>
        <p:txBody>
          <a:bodyPr/>
          <a:lstStyle/>
          <a:p>
            <a:r>
              <a:rPr lang="en-US" sz="2000" dirty="0" smtClean="0"/>
              <a:t>AE		Adverse Event Graph</a:t>
            </a:r>
          </a:p>
          <a:p>
            <a:r>
              <a:rPr lang="en-US" sz="2000" dirty="0" smtClean="0"/>
              <a:t>CM		Concomitant Medication Graph</a:t>
            </a:r>
          </a:p>
          <a:p>
            <a:r>
              <a:rPr lang="en-US" sz="2000" dirty="0" smtClean="0"/>
              <a:t>VS		Vital Sign Graph</a:t>
            </a:r>
          </a:p>
          <a:p>
            <a:r>
              <a:rPr lang="en-US" sz="2000" dirty="0" smtClean="0"/>
              <a:t>LABS	All LABS in a single Paneled Graph</a:t>
            </a:r>
          </a:p>
          <a:p>
            <a:r>
              <a:rPr lang="en-US" sz="2000" dirty="0" smtClean="0"/>
              <a:t>LEUN	Urinology Lab Graph</a:t>
            </a:r>
          </a:p>
          <a:p>
            <a:r>
              <a:rPr lang="en-US" sz="2000" dirty="0" smtClean="0"/>
              <a:t>LECH  	Chemistry Lab Graph</a:t>
            </a:r>
          </a:p>
          <a:p>
            <a:r>
              <a:rPr lang="en-US" sz="2000" dirty="0" smtClean="0"/>
              <a:t>LEHE	Hematology Lab Graph</a:t>
            </a:r>
          </a:p>
          <a:p>
            <a:r>
              <a:rPr lang="en-US" sz="2000" dirty="0" smtClean="0"/>
              <a:t>LEOT	Other Lab Graph</a:t>
            </a:r>
          </a:p>
          <a:p>
            <a:r>
              <a:rPr lang="en-US" sz="2000" dirty="0" smtClean="0"/>
              <a:t>AET 		Adverse Event Table</a:t>
            </a:r>
          </a:p>
          <a:p>
            <a:r>
              <a:rPr lang="en-US" sz="2000" dirty="0" smtClean="0"/>
              <a:t>MD 		Medical Dose Frequency</a:t>
            </a:r>
          </a:p>
          <a:p>
            <a:r>
              <a:rPr lang="en-US" sz="2000" dirty="0" smtClean="0"/>
              <a:t>ALL		Equivalent to AE, CM, VS, LEUN, LECH, </a:t>
            </a:r>
            <a:br>
              <a:rPr lang="en-US" sz="2000" dirty="0" smtClean="0"/>
            </a:br>
            <a:r>
              <a:rPr lang="en-US" sz="2000" dirty="0" smtClean="0"/>
              <a:t>                      LEHE, LEOT, AET, and MD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Packages(Zip) of Profiles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752600"/>
            <a:ext cx="7162800" cy="1754326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%patient_profile(libref=cdisc,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filename = “Patient_Profile”,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where = "ARMCD ne 'Scrnfail'",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packagename=“StudyParticipants”,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path=“c:\CDISC\Study_Pilot01\Patient_Profiles”);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733800"/>
            <a:ext cx="53054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GTL Again 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752600"/>
            <a:ext cx="7086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90800" y="533400"/>
            <a:ext cx="3276600" cy="9144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Contact Information</a:t>
            </a:r>
            <a:endParaRPr lang="en-US" dirty="0" smtClean="0"/>
          </a:p>
        </p:txBody>
      </p:sp>
      <p:sp>
        <p:nvSpPr>
          <p:cNvPr id="2160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28800"/>
            <a:ext cx="8229600" cy="4236160"/>
          </a:xfrm>
        </p:spPr>
        <p:txBody>
          <a:bodyPr/>
          <a:lstStyle/>
          <a:p>
            <a:pPr eaLnBrk="1" hangingPunct="1">
              <a:buFont typeface="Monotype Sorts" pitchFamily="2" charset="2"/>
              <a:buBlip>
                <a:blip r:embed="rId3"/>
              </a:buBlip>
            </a:pPr>
            <a:r>
              <a:rPr lang="en-US" dirty="0" smtClean="0"/>
              <a:t>Daniel O’Connor</a:t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Dan.OConnor@sas.com</a:t>
            </a:r>
            <a:endParaRPr lang="en-US" dirty="0" smtClean="0"/>
          </a:p>
          <a:p>
            <a:pPr eaLnBrk="1" hangingPunct="1">
              <a:buFont typeface="Monotype Sorts" pitchFamily="2" charset="2"/>
              <a:buBlip>
                <a:blip r:embed="rId3"/>
              </a:buBlip>
            </a:pPr>
            <a:endParaRPr lang="en-US" dirty="0" smtClean="0"/>
          </a:p>
          <a:p>
            <a:pPr eaLnBrk="1" hangingPunct="1">
              <a:buFont typeface="Monotype Sorts" pitchFamily="2" charset="2"/>
              <a:buBlip>
                <a:blip r:embed="rId3"/>
              </a:buBlip>
            </a:pPr>
            <a:r>
              <a:rPr lang="en-US" dirty="0" smtClean="0"/>
              <a:t>Sanjay Matange</a:t>
            </a:r>
            <a:br>
              <a:rPr lang="en-US" dirty="0" smtClean="0"/>
            </a:br>
            <a:r>
              <a:rPr lang="en-US" dirty="0" smtClean="0">
                <a:hlinkClick r:id="rId5"/>
              </a:rPr>
              <a:t>Sanjay.Matange@sas.com</a:t>
            </a:r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  <a:p>
            <a:pPr eaLnBrk="1" hangingPunct="1">
              <a:buNone/>
            </a:pPr>
            <a:r>
              <a:rPr lang="en-US" dirty="0" smtClean="0"/>
              <a:t>Code:</a:t>
            </a:r>
            <a:endParaRPr lang="en-US" dirty="0" smtClean="0"/>
          </a:p>
          <a:p>
            <a:pPr eaLnBrk="1" hangingPunct="1">
              <a:buNone/>
            </a:pPr>
            <a:r>
              <a:rPr lang="en-US" u="sng" dirty="0" smtClean="0">
                <a:hlinkClick r:id="rId6"/>
              </a:rPr>
              <a:t>http://support.sas.com/sassamples/graphgallery/index.html</a:t>
            </a:r>
            <a:r>
              <a:rPr lang="en-US" dirty="0" smtClean="0"/>
              <a:t>  </a:t>
            </a:r>
          </a:p>
          <a:p>
            <a:pPr eaLnBrk="1" hangingPunct="1">
              <a:buNone/>
            </a:pPr>
            <a:r>
              <a:rPr lang="en-US" dirty="0" smtClean="0"/>
              <a:t> </a:t>
            </a:r>
            <a:r>
              <a:rPr lang="en-US" dirty="0" smtClean="0"/>
              <a:t>Health and Life Sciences</a:t>
            </a:r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1" name="Picture 21" descr="E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78900" name="Rectangle 20"/>
          <p:cNvSpPr>
            <a:spLocks noChangeArrowheads="1"/>
          </p:cNvSpPr>
          <p:nvPr/>
        </p:nvSpPr>
        <p:spPr bwMode="auto">
          <a:xfrm>
            <a:off x="0" y="6543675"/>
            <a:ext cx="3505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 eaLnBrk="0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600" b="1" dirty="0">
                <a:solidFill>
                  <a:schemeClr val="accent1"/>
                </a:solidFill>
              </a:rPr>
              <a:t>Copyright © 2006, SAS Institute Inc. All rights reserved.</a:t>
            </a:r>
            <a:endParaRPr lang="en-US" sz="60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Comprehensive Patient Profile Displays</a:t>
            </a:r>
            <a:endParaRPr lang="en-US" dirty="0"/>
          </a:p>
        </p:txBody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162800" cy="3903761"/>
          </a:xfrm>
        </p:spPr>
        <p:txBody>
          <a:bodyPr/>
          <a:lstStyle/>
          <a:p>
            <a:r>
              <a:rPr lang="en-US" dirty="0" smtClean="0"/>
              <a:t>Encompass all facets of patients medical history </a:t>
            </a:r>
          </a:p>
          <a:p>
            <a:r>
              <a:rPr lang="en-US" dirty="0" smtClean="0"/>
              <a:t>Discover the relationship between medications and adverse events</a:t>
            </a:r>
          </a:p>
          <a:p>
            <a:r>
              <a:rPr lang="en-US" dirty="0" smtClean="0"/>
              <a:t>Holistic approach to medical records </a:t>
            </a:r>
          </a:p>
          <a:p>
            <a:r>
              <a:rPr lang="en-US" dirty="0" smtClean="0"/>
              <a:t>Simple macro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84004" name="Text Box 4"/>
          <p:cNvSpPr txBox="1">
            <a:spLocks noChangeArrowheads="1"/>
          </p:cNvSpPr>
          <p:nvPr/>
        </p:nvSpPr>
        <p:spPr bwMode="auto">
          <a:xfrm>
            <a:off x="1738313" y="6945313"/>
            <a:ext cx="1268412" cy="304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Bar size 2048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Patient Profile Macro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057400"/>
            <a:ext cx="7162800" cy="456855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%patient_profile(libref=cdisc,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/>
              <a:t>subjid=“</a:t>
            </a:r>
            <a:r>
              <a:rPr lang="en-US" dirty="0" err="1" smtClean="0"/>
              <a:t>usubjid</a:t>
            </a:r>
            <a:r>
              <a:rPr lang="en-US" dirty="0" smtClean="0"/>
              <a:t>='01-701-1115‘“); </a:t>
            </a:r>
          </a:p>
          <a:p>
            <a:pP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</a:rPr>
              <a:t>Syntax: </a:t>
            </a:r>
          </a:p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        Subjid = &lt; any valid where expression using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                    ONLY the USUBJID variable        &gt; 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8763000" cy="1143000"/>
          </a:xfrm>
        </p:spPr>
        <p:txBody>
          <a:bodyPr/>
          <a:lstStyle/>
          <a:p>
            <a:r>
              <a:rPr lang="en-US" sz="3500" dirty="0" smtClean="0"/>
              <a:t>Patient Profile Output </a:t>
            </a:r>
            <a:endParaRPr lang="en-US" sz="35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752600"/>
            <a:ext cx="29527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ODS Graphics 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066800"/>
            <a:ext cx="4267200" cy="36679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28600" y="4876800"/>
            <a:ext cx="4419600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ods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graphics on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proc </a:t>
            </a:r>
            <a:r>
              <a:rPr lang="en-US" dirty="0" err="1" smtClean="0"/>
              <a:t>lifetest</a:t>
            </a:r>
            <a:r>
              <a:rPr lang="en-US" dirty="0" smtClean="0"/>
              <a:t> data=</a:t>
            </a:r>
            <a:r>
              <a:rPr lang="en-US" dirty="0" err="1" smtClean="0"/>
              <a:t>bygroup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plots(only)=(survival(hw))</a:t>
            </a:r>
            <a:r>
              <a:rPr lang="en-US" dirty="0" smtClean="0"/>
              <a:t>;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time </a:t>
            </a:r>
            <a:r>
              <a:rPr lang="en-US" dirty="0" smtClean="0">
                <a:ln>
                  <a:solidFill>
                    <a:schemeClr val="tx1"/>
                  </a:solidFill>
                </a:ln>
              </a:rPr>
              <a:t>survival*d(0</a:t>
            </a:r>
            <a:r>
              <a:rPr lang="en-US" dirty="0" smtClean="0"/>
              <a:t>);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Survival </a:t>
            </a:r>
            <a:r>
              <a:rPr lang="en-US" dirty="0" smtClean="0"/>
              <a:t>out=out1 </a:t>
            </a:r>
            <a:r>
              <a:rPr lang="en-US" dirty="0" err="1" smtClean="0"/>
              <a:t>confband</a:t>
            </a:r>
            <a:r>
              <a:rPr lang="en-US" dirty="0" smtClean="0"/>
              <a:t>=all;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strata </a:t>
            </a:r>
            <a:r>
              <a:rPr lang="en-US" dirty="0" smtClean="0"/>
              <a:t>group;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by </a:t>
            </a:r>
            <a:r>
              <a:rPr lang="en-US" dirty="0" err="1" smtClean="0"/>
              <a:t>bygroup</a:t>
            </a:r>
            <a:r>
              <a:rPr lang="en-US" dirty="0" smtClean="0"/>
              <a:t>; </a:t>
            </a:r>
            <a:br>
              <a:rPr lang="en-US" dirty="0" smtClean="0"/>
            </a:br>
            <a:r>
              <a:rPr lang="en-US" dirty="0" smtClean="0"/>
              <a:t>run</a:t>
            </a:r>
            <a:r>
              <a:rPr lang="en-US" dirty="0" smtClean="0"/>
              <a:t>;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ODS Report Writing 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81200"/>
            <a:ext cx="839106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 SGPLOT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8534400" cy="3470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8686800" cy="1143000"/>
          </a:xfrm>
        </p:spPr>
        <p:txBody>
          <a:bodyPr/>
          <a:lstStyle/>
          <a:p>
            <a:r>
              <a:rPr lang="en-US" dirty="0" smtClean="0"/>
              <a:t>Overlay capabilities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200" y="2057400"/>
            <a:ext cx="8565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AS_Presentation_Template_External_Audiences">
  <a:themeElements>
    <a:clrScheme name="SAS_Presentation_Template_External_Audiences 15">
      <a:dk1>
        <a:srgbClr val="292929"/>
      </a:dk1>
      <a:lt1>
        <a:srgbClr val="FFFFFF"/>
      </a:lt1>
      <a:dk2>
        <a:srgbClr val="292929"/>
      </a:dk2>
      <a:lt2>
        <a:srgbClr val="808080"/>
      </a:lt2>
      <a:accent1>
        <a:srgbClr val="C0C0C0"/>
      </a:accent1>
      <a:accent2>
        <a:srgbClr val="003C8A"/>
      </a:accent2>
      <a:accent3>
        <a:srgbClr val="FFFFFF"/>
      </a:accent3>
      <a:accent4>
        <a:srgbClr val="212121"/>
      </a:accent4>
      <a:accent5>
        <a:srgbClr val="DCDCDC"/>
      </a:accent5>
      <a:accent6>
        <a:srgbClr val="00357D"/>
      </a:accent6>
      <a:hlink>
        <a:srgbClr val="993366"/>
      </a:hlink>
      <a:folHlink>
        <a:srgbClr val="669900"/>
      </a:folHlink>
    </a:clrScheme>
    <a:fontScheme name="SAS_Presentation_Template_External_Audiences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17000"/>
          </a:spcAft>
          <a:buClr>
            <a:schemeClr val="tx1"/>
          </a:buClr>
          <a:buSzTx/>
          <a:buFont typeface="Wingdings" pitchFamily="2" charset="2"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rgbClr val="29292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17000"/>
          </a:spcAft>
          <a:buClr>
            <a:schemeClr val="tx1"/>
          </a:buClr>
          <a:buSzTx/>
          <a:buFont typeface="Wingdings" pitchFamily="2" charset="2"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rgbClr val="292929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S_Presentation_Template_External_Audiences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S_Presentation_Template_External_Audiences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8">
        <a:dk1>
          <a:srgbClr val="000000"/>
        </a:dk1>
        <a:lt1>
          <a:srgbClr val="FFFFCC"/>
        </a:lt1>
        <a:dk2>
          <a:srgbClr val="003399"/>
        </a:dk2>
        <a:lt2>
          <a:srgbClr val="808080"/>
        </a:lt2>
        <a:accent1>
          <a:srgbClr val="FFCC00"/>
        </a:accent1>
        <a:accent2>
          <a:srgbClr val="CC0000"/>
        </a:accent2>
        <a:accent3>
          <a:srgbClr val="FFFFE2"/>
        </a:accent3>
        <a:accent4>
          <a:srgbClr val="000000"/>
        </a:accent4>
        <a:accent5>
          <a:srgbClr val="FFE2AA"/>
        </a:accent5>
        <a:accent6>
          <a:srgbClr val="B90000"/>
        </a:accent6>
        <a:hlink>
          <a:srgbClr val="0000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9">
        <a:dk1>
          <a:srgbClr val="000000"/>
        </a:dk1>
        <a:lt1>
          <a:srgbClr val="F1F9FB"/>
        </a:lt1>
        <a:dk2>
          <a:srgbClr val="003399"/>
        </a:dk2>
        <a:lt2>
          <a:srgbClr val="808080"/>
        </a:lt2>
        <a:accent1>
          <a:srgbClr val="FFCC00"/>
        </a:accent1>
        <a:accent2>
          <a:srgbClr val="CC0000"/>
        </a:accent2>
        <a:accent3>
          <a:srgbClr val="F7FBFD"/>
        </a:accent3>
        <a:accent4>
          <a:srgbClr val="000000"/>
        </a:accent4>
        <a:accent5>
          <a:srgbClr val="FFE2AA"/>
        </a:accent5>
        <a:accent6>
          <a:srgbClr val="B90000"/>
        </a:accent6>
        <a:hlink>
          <a:srgbClr val="0000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10">
        <a:dk1>
          <a:srgbClr val="292929"/>
        </a:dk1>
        <a:lt1>
          <a:srgbClr val="F1F9FB"/>
        </a:lt1>
        <a:dk2>
          <a:srgbClr val="292929"/>
        </a:dk2>
        <a:lt2>
          <a:srgbClr val="808080"/>
        </a:lt2>
        <a:accent1>
          <a:srgbClr val="C0C0C0"/>
        </a:accent1>
        <a:accent2>
          <a:srgbClr val="0099CC"/>
        </a:accent2>
        <a:accent3>
          <a:srgbClr val="F7FBFD"/>
        </a:accent3>
        <a:accent4>
          <a:srgbClr val="212121"/>
        </a:accent4>
        <a:accent5>
          <a:srgbClr val="DCDCDC"/>
        </a:accent5>
        <a:accent6>
          <a:srgbClr val="008AB9"/>
        </a:accent6>
        <a:hlink>
          <a:srgbClr val="993366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11">
        <a:dk1>
          <a:srgbClr val="292929"/>
        </a:dk1>
        <a:lt1>
          <a:srgbClr val="F1F9FB"/>
        </a:lt1>
        <a:dk2>
          <a:srgbClr val="292929"/>
        </a:dk2>
        <a:lt2>
          <a:srgbClr val="808080"/>
        </a:lt2>
        <a:accent1>
          <a:srgbClr val="C0C0C0"/>
        </a:accent1>
        <a:accent2>
          <a:srgbClr val="003480"/>
        </a:accent2>
        <a:accent3>
          <a:srgbClr val="F7FBFD"/>
        </a:accent3>
        <a:accent4>
          <a:srgbClr val="212121"/>
        </a:accent4>
        <a:accent5>
          <a:srgbClr val="DCDCDC"/>
        </a:accent5>
        <a:accent6>
          <a:srgbClr val="002E73"/>
        </a:accent6>
        <a:hlink>
          <a:srgbClr val="993366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12">
        <a:dk1>
          <a:srgbClr val="292929"/>
        </a:dk1>
        <a:lt1>
          <a:srgbClr val="F1F9FB"/>
        </a:lt1>
        <a:dk2>
          <a:srgbClr val="292929"/>
        </a:dk2>
        <a:lt2>
          <a:srgbClr val="808080"/>
        </a:lt2>
        <a:accent1>
          <a:srgbClr val="C0C0C0"/>
        </a:accent1>
        <a:accent2>
          <a:srgbClr val="0041A0"/>
        </a:accent2>
        <a:accent3>
          <a:srgbClr val="F7FBFD"/>
        </a:accent3>
        <a:accent4>
          <a:srgbClr val="212121"/>
        </a:accent4>
        <a:accent5>
          <a:srgbClr val="DCDCDC"/>
        </a:accent5>
        <a:accent6>
          <a:srgbClr val="003A91"/>
        </a:accent6>
        <a:hlink>
          <a:srgbClr val="993366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13">
        <a:dk1>
          <a:srgbClr val="292929"/>
        </a:dk1>
        <a:lt1>
          <a:srgbClr val="F1F9FB"/>
        </a:lt1>
        <a:dk2>
          <a:srgbClr val="292929"/>
        </a:dk2>
        <a:lt2>
          <a:srgbClr val="808080"/>
        </a:lt2>
        <a:accent1>
          <a:srgbClr val="C0C0C0"/>
        </a:accent1>
        <a:accent2>
          <a:srgbClr val="003C94"/>
        </a:accent2>
        <a:accent3>
          <a:srgbClr val="F7FBFD"/>
        </a:accent3>
        <a:accent4>
          <a:srgbClr val="212121"/>
        </a:accent4>
        <a:accent5>
          <a:srgbClr val="DCDCDC"/>
        </a:accent5>
        <a:accent6>
          <a:srgbClr val="003586"/>
        </a:accent6>
        <a:hlink>
          <a:srgbClr val="993366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14">
        <a:dk1>
          <a:srgbClr val="292929"/>
        </a:dk1>
        <a:lt1>
          <a:srgbClr val="F1F9FB"/>
        </a:lt1>
        <a:dk2>
          <a:srgbClr val="292929"/>
        </a:dk2>
        <a:lt2>
          <a:srgbClr val="808080"/>
        </a:lt2>
        <a:accent1>
          <a:srgbClr val="C0C0C0"/>
        </a:accent1>
        <a:accent2>
          <a:srgbClr val="003C8A"/>
        </a:accent2>
        <a:accent3>
          <a:srgbClr val="F7FBFD"/>
        </a:accent3>
        <a:accent4>
          <a:srgbClr val="212121"/>
        </a:accent4>
        <a:accent5>
          <a:srgbClr val="DCDCDC"/>
        </a:accent5>
        <a:accent6>
          <a:srgbClr val="00357D"/>
        </a:accent6>
        <a:hlink>
          <a:srgbClr val="993366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S_Presentation_Template_External_Audiences 15">
        <a:dk1>
          <a:srgbClr val="292929"/>
        </a:dk1>
        <a:lt1>
          <a:srgbClr val="FFFFFF"/>
        </a:lt1>
        <a:dk2>
          <a:srgbClr val="292929"/>
        </a:dk2>
        <a:lt2>
          <a:srgbClr val="808080"/>
        </a:lt2>
        <a:accent1>
          <a:srgbClr val="C0C0C0"/>
        </a:accent1>
        <a:accent2>
          <a:srgbClr val="003C8A"/>
        </a:accent2>
        <a:accent3>
          <a:srgbClr val="FFFFFF"/>
        </a:accent3>
        <a:accent4>
          <a:srgbClr val="212121"/>
        </a:accent4>
        <a:accent5>
          <a:srgbClr val="DCDCDC"/>
        </a:accent5>
        <a:accent6>
          <a:srgbClr val="00357D"/>
        </a:accent6>
        <a:hlink>
          <a:srgbClr val="993366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2300</TotalTime>
  <Words>183</Words>
  <Application>Microsoft Office PowerPoint</Application>
  <PresentationFormat>On-screen Show (4:3)</PresentationFormat>
  <Paragraphs>90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SAS_Presentation_Template_External_Audiences</vt:lpstr>
      <vt:lpstr>Creating Comprehensive Patient Profiles with SAS</vt:lpstr>
      <vt:lpstr>Objectives</vt:lpstr>
      <vt:lpstr>Comprehensive Patient Profile Displays</vt:lpstr>
      <vt:lpstr>Patient Profile Macro</vt:lpstr>
      <vt:lpstr>Patient Profile Output </vt:lpstr>
      <vt:lpstr>ODS Graphics </vt:lpstr>
      <vt:lpstr>ODS Report Writing </vt:lpstr>
      <vt:lpstr>PROC SGPLOT</vt:lpstr>
      <vt:lpstr>Overlay capabilities</vt:lpstr>
      <vt:lpstr>Vital Signs and Adverse Events</vt:lpstr>
      <vt:lpstr>Lab Charts – Chemistry, Hematology, Urinology, Other</vt:lpstr>
      <vt:lpstr>PROC SGPANEL</vt:lpstr>
      <vt:lpstr>Adverse Events and Dosage Frequency</vt:lpstr>
      <vt:lpstr>PROC REPORT</vt:lpstr>
      <vt:lpstr>Medication Frequency (SGRENDER &amp; GTL)</vt:lpstr>
      <vt:lpstr>Multiple Destinations</vt:lpstr>
      <vt:lpstr>RTF</vt:lpstr>
      <vt:lpstr> HTML </vt:lpstr>
      <vt:lpstr>Multiple Subject Profiles</vt:lpstr>
      <vt:lpstr>Controlling File content</vt:lpstr>
      <vt:lpstr>Where Option</vt:lpstr>
      <vt:lpstr>Report Selection</vt:lpstr>
      <vt:lpstr>Selectable Report Names</vt:lpstr>
      <vt:lpstr>Creating Packages(Zip) of Profiles</vt:lpstr>
      <vt:lpstr>GTL Again </vt:lpstr>
      <vt:lpstr>Contact Information</vt:lpstr>
      <vt:lpstr>Slide 27</vt:lpstr>
    </vt:vector>
  </TitlesOfParts>
  <Company>SAS Institute Inc.</Company>
  <LinksUpToDate>false</LinksUpToDate>
  <SharedDoc>false</SharedDoc>
  <HyperlinkBase>http://infosite.sas.com/C10/Presentations/default.aspx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Raj Patel</dc:creator>
  <cp:lastModifiedBy>Dan OConnor</cp:lastModifiedBy>
  <cp:revision>74</cp:revision>
  <dcterms:created xsi:type="dcterms:W3CDTF">2006-07-26T18:14:56Z</dcterms:created>
  <dcterms:modified xsi:type="dcterms:W3CDTF">2010-05-25T11:41:09Z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SDescription">
    <vt:lpwstr/>
  </property>
  <property fmtid="{D5CDD505-2E9C-101B-9397-08002B2CF9AE}" pid="3" name="TemplateType">
    <vt:lpwstr>Standard</vt:lpwstr>
  </property>
  <property fmtid="{D5CDD505-2E9C-101B-9397-08002B2CF9AE}" pid="4" name="Owner">
    <vt:lpwstr/>
  </property>
  <property fmtid="{D5CDD505-2E9C-101B-9397-08002B2CF9AE}" pid="5" name="Status">
    <vt:lpwstr>Final</vt:lpwstr>
  </property>
</Properties>
</file>